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20" r:id="rId3"/>
    <p:sldId id="430" r:id="rId4"/>
    <p:sldId id="426" r:id="rId5"/>
    <p:sldId id="431" r:id="rId6"/>
    <p:sldId id="432" r:id="rId7"/>
    <p:sldId id="433" r:id="rId8"/>
    <p:sldId id="434" r:id="rId9"/>
    <p:sldId id="428" r:id="rId10"/>
    <p:sldId id="467" r:id="rId11"/>
    <p:sldId id="435" r:id="rId12"/>
    <p:sldId id="438" r:id="rId13"/>
    <p:sldId id="437" r:id="rId14"/>
    <p:sldId id="440" r:id="rId15"/>
    <p:sldId id="436" r:id="rId16"/>
    <p:sldId id="468" r:id="rId17"/>
    <p:sldId id="441" r:id="rId18"/>
    <p:sldId id="442" r:id="rId19"/>
    <p:sldId id="443" r:id="rId20"/>
    <p:sldId id="445" r:id="rId21"/>
    <p:sldId id="390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60" r:id="rId34"/>
    <p:sldId id="457" r:id="rId35"/>
    <p:sldId id="461" r:id="rId36"/>
    <p:sldId id="458" r:id="rId37"/>
    <p:sldId id="459" r:id="rId38"/>
    <p:sldId id="462" r:id="rId39"/>
    <p:sldId id="463" r:id="rId40"/>
    <p:sldId id="464" r:id="rId41"/>
    <p:sldId id="465" r:id="rId42"/>
    <p:sldId id="466" r:id="rId43"/>
    <p:sldId id="42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78315" autoAdjust="0"/>
  </p:normalViewPr>
  <p:slideViewPr>
    <p:cSldViewPr>
      <p:cViewPr varScale="1">
        <p:scale>
          <a:sx n="84" d="100"/>
          <a:sy n="84" d="100"/>
        </p:scale>
        <p:origin x="17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7D65-CFE0-4D50-A283-976D4CADCC67}" type="datetimeFigureOut">
              <a:rPr lang="en-CA" smtClean="0"/>
              <a:pPr/>
              <a:t>07/10/2016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C2BA-6786-44EE-BD2C-1AC365AC35B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157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B2C1-8D4D-4852-84CD-2C7BA4CE8B87}" type="datetimeFigureOut">
              <a:rPr lang="en-CA" smtClean="0"/>
              <a:pPr/>
              <a:t>07/10/2016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477F-B06B-4C76-882C-41107E4C373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6453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49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07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7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5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72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6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3062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5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65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8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One-handed interaction is convenient and allows users to multi-task by freeing their other hand for tasks such as holding a bus handle.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Karlson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[9] have found that users prefer using one hand for two handed tasks. Despite some advantages, this form of interaction imposes several limitations, such as occlusion and reachability [8, 20, 27].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74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8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056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831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323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274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029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047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432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4663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995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One-handed interaction is convenient and allows users to multi-task by freeing their other hand for tasks such as holding a bus handle.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Karlson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[9] have found that users prefer using one hand for two handed tasks. Despite some advantages, this form of interaction imposes several limitations, such as occlusion and reachability [8, 20, 27].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42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706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206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929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208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387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403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839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606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196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035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Bookman Old Style" pitchFamily="18" charset="0"/>
              </a:rPr>
              <a:t>Overlapping off-screen visual cues : Hard to identify and select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Bookman Old Style" pitchFamily="18" charset="0"/>
              </a:rPr>
              <a:t>Large number of objects make visualization cluttered : Trouble in selection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Bookman Old Style" pitchFamily="18" charset="0"/>
              </a:rPr>
              <a:t>Very small visual cues : Not good for selection </a:t>
            </a:r>
          </a:p>
        </p:txBody>
      </p:sp>
    </p:spTree>
    <p:extLst>
      <p:ext uri="{BB962C8B-B14F-4D97-AF65-F5344CB8AC3E}">
        <p14:creationId xmlns:p14="http://schemas.microsoft.com/office/powerpoint/2010/main" val="1826064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14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952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53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7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studies have shown that these challenges can be overcome by allowing users to interact with the back-side of the device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back-of-device input</a:t>
            </a:r>
            <a:endParaRPr lang="en-CA" i="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4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1200" dirty="0" smtClean="0">
                <a:latin typeface="Bookman Old Style" pitchFamily="18" charset="0"/>
                <a:cs typeface="Segoe UI" pitchFamily="-96" charset="0"/>
              </a:rPr>
              <a:t>suitable selection mechanism for the BoD input? </a:t>
            </a:r>
          </a:p>
          <a:p>
            <a:pPr marL="514350" indent="-514350">
              <a:buAutoNum type="arabicParenBoth"/>
            </a:pPr>
            <a:endParaRPr lang="en-US" sz="1200" dirty="0" smtClean="0">
              <a:latin typeface="Bookman Old Style" pitchFamily="18" charset="0"/>
              <a:cs typeface="Segoe UI" pitchFamily="-96" charset="0"/>
            </a:endParaRPr>
          </a:p>
          <a:p>
            <a:pPr marL="514350" indent="-514350"/>
            <a:r>
              <a:rPr lang="en-US" sz="1200" dirty="0" smtClean="0">
                <a:latin typeface="Bookman Old Style" pitchFamily="18" charset="0"/>
                <a:cs typeface="Segoe UI" pitchFamily="-96" charset="0"/>
              </a:rPr>
              <a:t>(2) Which mode of cursor positioning (absolute or relative) is preferable on the back? </a:t>
            </a:r>
          </a:p>
          <a:p>
            <a:pPr marL="514350" indent="-514350"/>
            <a:endParaRPr lang="en-US" sz="1200" dirty="0" smtClean="0">
              <a:latin typeface="Bookman Old Style" pitchFamily="18" charset="0"/>
              <a:cs typeface="Segoe UI" pitchFamily="-96" charset="0"/>
            </a:endParaRPr>
          </a:p>
          <a:p>
            <a:pPr marL="514350" indent="-514350"/>
            <a:r>
              <a:rPr lang="en-US" sz="1200" dirty="0" smtClean="0">
                <a:latin typeface="Bookman Old Style" pitchFamily="18" charset="0"/>
                <a:cs typeface="Segoe UI" pitchFamily="-96" charset="0"/>
              </a:rPr>
              <a:t>(3) How will target size and location affect performance with these two modes?</a:t>
            </a:r>
            <a:endParaRPr lang="en-CA" sz="1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5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answer these questions, we conducted three separate studies and from the results we make the following contributions: (1) identify suitable selection mechanisms for one-handed BoD input; (2) explore the benefits of absolute and relative cursor control for BoD input; (3) examine two variations of absolute pointing mode to resolve the reachability issues discovered in our studies.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6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07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584328"/>
            <a:ext cx="8316416" cy="3689344"/>
          </a:xfrm>
          <a:solidFill>
            <a:schemeClr val="tx1">
              <a:alpha val="80000"/>
            </a:schemeClr>
          </a:solidFill>
        </p:spPr>
        <p:txBody>
          <a:bodyPr tIns="93600">
            <a:spAutoFit/>
          </a:bodyPr>
          <a:lstStyle>
            <a:lvl1pPr>
              <a:lnSpc>
                <a:spcPct val="80000"/>
              </a:lnSpc>
              <a:defRPr lang="en-US" sz="960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pPr lvl="0"/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28600"/>
            <a:ext cx="9144000" cy="25908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>
            <a:outerShdw blurRad="50800" dist="50800"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8666"/>
            <a:ext cx="9144000" cy="2305051"/>
          </a:xfrm>
        </p:spPr>
        <p:txBody>
          <a:bodyPr>
            <a:normAutofit fontScale="90000"/>
          </a:bodyPr>
          <a:lstStyle/>
          <a:p>
            <a:pPr hangingPunct="0"/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How to Position the Cursor? </a:t>
            </a:r>
            <a:b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An Exploration of Absolute and Relative Cursor Positioning for </a:t>
            </a:r>
            <a:b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Back-of-Device Input</a:t>
            </a:r>
            <a:endParaRPr lang="en-CA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Khalad Hasan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Xing-Dong Yang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Hai-Ning Liang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Pourang Irani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4818" name="Picture 2" descr="http://www.coachingmanitoba.ca/images/logos/LogoUo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1681852" cy="1418459"/>
          </a:xfrm>
          <a:prstGeom prst="rect">
            <a:avLst/>
          </a:prstGeom>
          <a:noFill/>
        </p:spPr>
      </p:pic>
      <p:pic>
        <p:nvPicPr>
          <p:cNvPr id="83970" name="Picture 2" descr="https://encrypted-tbn3.gstatic.com/images?q=tbn:ANd9GcRIoeO9CoeE8jT2Yx6NhOD1_bKFIsgCcHTHcLpd7-vVGqRxZC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026829"/>
            <a:ext cx="1609725" cy="1602571"/>
          </a:xfrm>
          <a:prstGeom prst="rect">
            <a:avLst/>
          </a:prstGeom>
          <a:noFill/>
        </p:spPr>
      </p:pic>
      <p:pic>
        <p:nvPicPr>
          <p:cNvPr id="83972" name="Picture 4" descr="http://www.liv.ac.uk/media/livacuk/about/images/xjtlu-logo-452x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457824"/>
            <a:ext cx="4305300" cy="790576"/>
          </a:xfrm>
          <a:prstGeom prst="rect">
            <a:avLst/>
          </a:prstGeom>
          <a:noFill/>
        </p:spPr>
      </p:pic>
    </p:spTree>
  </p:cSld>
  <p:clrMapOvr>
    <a:masterClrMapping/>
  </p:clrMapOvr>
  <p:transition advTm="2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753612"/>
            <a:ext cx="8153400" cy="2123658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Back-of-device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ReadType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768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Scott et. al</a:t>
            </a:r>
            <a:endParaRPr lang="en-CA" sz="2000" b="1" dirty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11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434" y="1524001"/>
            <a:ext cx="427716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4946" y="1600200"/>
            <a:ext cx="451045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LucidTouch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768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Widgor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 et. al</a:t>
            </a:r>
            <a:endParaRPr lang="en-CA" sz="2000" b="1" dirty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12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1672" y="1311642"/>
            <a:ext cx="5922128" cy="447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nanoTouch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768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Patrick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Baudisch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 and Gerry Chu</a:t>
            </a:r>
            <a:endParaRPr lang="en-CA" sz="2000" b="1" dirty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13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2375"/>
            <a:ext cx="6324600" cy="426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Dual-Surface Input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768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Yang et. al</a:t>
            </a:r>
            <a:endParaRPr lang="en-CA" sz="2000" b="1" dirty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14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11" y="1496206"/>
            <a:ext cx="8476389" cy="39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Behind-the Display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0768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Yang et. al</a:t>
            </a:r>
            <a:endParaRPr lang="en-CA" sz="2000" b="1" dirty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15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62200"/>
            <a:ext cx="574301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753612"/>
            <a:ext cx="8153400" cy="2123658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Cursor Positioning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Absolute Input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17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352586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2441" y="3505200"/>
            <a:ext cx="3757159" cy="253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Relative Input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18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886200" cy="237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95400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Hybrid Touch</a:t>
            </a:r>
            <a:endParaRPr lang="en-CA" sz="2000" b="1" dirty="0">
              <a:latin typeface="Bookman Old Style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733800"/>
            <a:ext cx="4572000" cy="211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Mechanism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19</a:t>
            </a:fld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8153400" cy="2677656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endParaRPr lang="en-US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Lift-off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Land on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Motivation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/>
              <a:t>2</a:t>
            </a:fld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943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Occlusion</a:t>
            </a:r>
            <a:endParaRPr lang="en-CA" sz="3200" b="1" dirty="0">
              <a:latin typeface="Bookman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760" y="1180786"/>
            <a:ext cx="3972479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134850"/>
            <a:ext cx="8382000" cy="1446550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Experiments</a:t>
            </a: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63689"/>
            <a:ext cx="8534400" cy="5632311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1: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Mechanism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2: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Absolute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vs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 relative cursor Movement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3: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Exploring accuracy and reachability with absolute pointing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6059351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Methods:</a:t>
            </a: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Side-button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Double-tap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Frontside-touch</a:t>
            </a:r>
          </a:p>
          <a:p>
            <a:pPr marL="1028700" lvl="1" indent="-571500">
              <a:lnSpc>
                <a:spcPct val="150000"/>
              </a:lnSpc>
            </a:pPr>
            <a:endParaRPr lang="en-US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1028700" lvl="1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 Did not include lift-off selection</a:t>
            </a:r>
          </a:p>
          <a:p>
            <a:pPr marL="571500" indent="-571500">
              <a:lnSpc>
                <a:spcPct val="150000"/>
              </a:lnSpc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Cursor Movement:</a:t>
            </a: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Relative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Absolute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4431983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Design</a:t>
            </a:r>
          </a:p>
          <a:p>
            <a:pPr marL="571500" indent="-571500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Cursor movement (2)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Selection mechanism (3)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Target size (3)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Repetitions (6)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Participants (12)</a:t>
            </a: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785" y="1676400"/>
            <a:ext cx="7932815" cy="4191000"/>
          </a:xfrm>
          <a:prstGeom prst="rect">
            <a:avLst/>
          </a:prstGeom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10476" t="8381" r="9048" b="27619"/>
          <a:stretch>
            <a:fillRect/>
          </a:stretch>
        </p:blipFill>
        <p:spPr bwMode="auto">
          <a:xfrm>
            <a:off x="560981" y="1676400"/>
            <a:ext cx="812581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63689"/>
            <a:ext cx="8534400" cy="5632311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1: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Mechanism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2: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Absolute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vs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 relative cursor Movement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3: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Exploring accuracy and reachability with absolute pointing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Tasks</a:t>
            </a: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25714" t="25143" r="45714" b="25333"/>
          <a:stretch>
            <a:fillRect/>
          </a:stretch>
        </p:blipFill>
        <p:spPr bwMode="auto">
          <a:xfrm>
            <a:off x="2590800" y="1289487"/>
            <a:ext cx="4731871" cy="45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4431983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Design</a:t>
            </a:r>
          </a:p>
          <a:p>
            <a:pPr marL="571500" indent="-571500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Cursor movement (2)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Target size (3)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Locations (9)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Repetitions (3)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Participants (12)</a:t>
            </a: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936" y="1524000"/>
            <a:ext cx="7494799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Motivation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pPr/>
              <a:t>3</a:t>
            </a:fld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892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Fat-finger</a:t>
            </a:r>
            <a:endParaRPr lang="en-CA" sz="3200" b="1" dirty="0">
              <a:latin typeface="Bookman Old Style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981075"/>
            <a:ext cx="80962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4067" y="6442446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Bookman Old Style" pitchFamily="18" charset="0"/>
              </a:rPr>
              <a:t>http://blog.mailboxtees.com/2008/04/18/iphone-stylus-for-big-fat-fingers--iphone-finger-covers-for-dirty-sticky-fingers.aspx</a:t>
            </a:r>
            <a:endParaRPr lang="en-US" sz="1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b="4350"/>
          <a:stretch>
            <a:fillRect/>
          </a:stretch>
        </p:blipFill>
        <p:spPr>
          <a:xfrm>
            <a:off x="860970" y="1752600"/>
            <a:ext cx="759723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1111"/>
          <a:stretch>
            <a:fillRect/>
          </a:stretch>
        </p:blipFill>
        <p:spPr>
          <a:xfrm>
            <a:off x="685800" y="1524000"/>
            <a:ext cx="7903438" cy="376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63689"/>
            <a:ext cx="8534400" cy="5632311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1: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Selection Mechanism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2: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Absolute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vs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 relative cursor Movement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Experiment 3: </a:t>
            </a:r>
          </a:p>
          <a:p>
            <a:pPr marL="1028700" lvl="1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Exploring accuracy and reachability with absolute pointing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133600"/>
            <a:ext cx="7696200" cy="1938992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 algn="r"/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Two variations </a:t>
            </a:r>
          </a:p>
          <a:p>
            <a:pPr marL="571500" indent="-571500" algn="r"/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of Absolute</a:t>
            </a: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ThumbSpace</a:t>
            </a:r>
          </a:p>
        </p:txBody>
      </p:sp>
      <p:pic>
        <p:nvPicPr>
          <p:cNvPr id="7" name="Picture 6" descr="Physical ThumbSpac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680" y="2057400"/>
            <a:ext cx="84793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SlidingWindow</a:t>
            </a:r>
          </a:p>
        </p:txBody>
      </p:sp>
      <p:pic>
        <p:nvPicPr>
          <p:cNvPr id="5" name="Picture 4" descr="SlidingWindow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10" y="1905000"/>
            <a:ext cx="84793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3785652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Design</a:t>
            </a:r>
          </a:p>
          <a:p>
            <a:pPr marL="571500" indent="-571500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Technique (4)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Target Position (2)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Repetitions (12) ×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Participants (12)</a:t>
            </a:r>
          </a:p>
        </p:txBody>
      </p:sp>
      <p:sp>
        <p:nvSpPr>
          <p:cNvPr id="4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10476" t="7619" r="9048" b="29143"/>
          <a:stretch>
            <a:fillRect/>
          </a:stretch>
        </p:blipFill>
        <p:spPr bwMode="auto">
          <a:xfrm>
            <a:off x="573196" y="1676400"/>
            <a:ext cx="80678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153400" cy="830997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0476" t="10667" r="11429" b="25333"/>
          <a:stretch>
            <a:fillRect/>
          </a:stretch>
        </p:blipFill>
        <p:spPr bwMode="auto">
          <a:xfrm>
            <a:off x="762000" y="1600199"/>
            <a:ext cx="8078816" cy="40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8534400" cy="3785652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Limitations</a:t>
            </a:r>
          </a:p>
          <a:p>
            <a:pPr marL="571500" indent="-571500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Results are influenced by the target sizes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Tested on single touch device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A variety of mapping factors were not 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Motivation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5943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Reachability</a:t>
            </a:r>
            <a:endParaRPr lang="en-CA" sz="3200" b="1" dirty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4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339" y="1237944"/>
            <a:ext cx="4639322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8534400" cy="5724644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Guidelines</a:t>
            </a:r>
          </a:p>
          <a:p>
            <a:pPr marL="571500" indent="-571500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Separating selection and cursor control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Targets should be at least 30 pixels in size (6.6 mm)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and preferably placed in the top index-reachable part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When using Relative positioning, targets can be as small as 22 pixels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8534400" cy="5078313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Guidelines</a:t>
            </a:r>
          </a:p>
          <a:p>
            <a:pPr marL="571500" indent="-571500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For tasks requiring precision, Relative positioning should be provided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When distorting the 1:1 mapping between the input space and display, consider providing additional visual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8839200" cy="4616648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Conclusion</a:t>
            </a:r>
          </a:p>
          <a:p>
            <a:pPr marL="571500" indent="-571500"/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we examine which selection mechanisms are suitable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Compare the performance of Absolute and Relative cursor positioning modes</a:t>
            </a:r>
          </a:p>
          <a:p>
            <a:pPr marL="571500" indent="-571500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Two approaches to solving the reachability issue</a:t>
            </a:r>
          </a:p>
          <a:p>
            <a:pPr marL="571500" indent="-571500">
              <a:lnSpc>
                <a:spcPct val="15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4191000"/>
            <a:chOff x="0" y="685800"/>
            <a:chExt cx="9144000" cy="4191000"/>
          </a:xfrm>
        </p:grpSpPr>
        <p:sp>
          <p:nvSpPr>
            <p:cNvPr id="5" name="Rectangle 4"/>
            <p:cNvSpPr/>
            <p:nvPr/>
          </p:nvSpPr>
          <p:spPr>
            <a:xfrm>
              <a:off x="0" y="685800"/>
              <a:ext cx="9144000" cy="2209800"/>
            </a:xfrm>
            <a:prstGeom prst="rect">
              <a:avLst/>
            </a:prstGeom>
            <a:solidFill>
              <a:schemeClr val="tx2">
                <a:lumMod val="50000"/>
                <a:alpha val="56000"/>
              </a:schemeClr>
            </a:solidFill>
            <a:ln>
              <a:noFill/>
            </a:ln>
            <a:effectLst>
              <a:outerShdw dist="508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685800" y="708445"/>
              <a:ext cx="7772400" cy="23050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/>
            <a:p>
              <a:pPr lvl="0" algn="ctr" hangingPunct="0">
                <a:spcBef>
                  <a:spcPct val="0"/>
                </a:spcBef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latin typeface="Bookman Old Style" pitchFamily="18" charset="0"/>
                </a:rPr>
                <a:t>How to Position the Cursor? </a:t>
              </a:r>
              <a:br>
                <a:rPr lang="en-US" sz="4000" b="1" dirty="0" smtClean="0">
                  <a:solidFill>
                    <a:schemeClr val="bg1"/>
                  </a:solidFill>
                  <a:latin typeface="Bookman Old Style" pitchFamily="18" charset="0"/>
                </a:rPr>
              </a:br>
              <a:r>
                <a:rPr lang="en-US" sz="4000" b="1" dirty="0" smtClean="0">
                  <a:solidFill>
                    <a:schemeClr val="bg1"/>
                  </a:solidFill>
                  <a:latin typeface="Bookman Old Style" pitchFamily="18" charset="0"/>
                </a:rPr>
                <a:t>An Exploration of Absolute and Relative Cursor Positioning for </a:t>
              </a:r>
              <a:br>
                <a:rPr lang="en-US" sz="4000" b="1" dirty="0" smtClean="0">
                  <a:solidFill>
                    <a:schemeClr val="bg1"/>
                  </a:solidFill>
                  <a:latin typeface="Bookman Old Style" pitchFamily="18" charset="0"/>
                </a:rPr>
              </a:br>
              <a:r>
                <a:rPr lang="en-US" sz="4000" b="1" dirty="0" smtClean="0">
                  <a:solidFill>
                    <a:schemeClr val="bg1"/>
                  </a:solidFill>
                  <a:latin typeface="Bookman Old Style" pitchFamily="18" charset="0"/>
                </a:rPr>
                <a:t>Back-of-Device Input</a:t>
              </a:r>
              <a:endPara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2743200" y="3124200"/>
              <a:ext cx="3657600" cy="175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Khalad Hasan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man Old Style" pitchFamily="18" charset="0"/>
                </a:rPr>
                <a:t>Xing-Dong Yang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Hai-Ning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 Liang 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Pourang Irani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689937"/>
            <a:ext cx="9144000" cy="1015663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Thank you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05000" y="4495800"/>
            <a:ext cx="5375475" cy="990600"/>
            <a:chOff x="304800" y="5026829"/>
            <a:chExt cx="8696325" cy="1602571"/>
          </a:xfrm>
        </p:grpSpPr>
        <p:pic>
          <p:nvPicPr>
            <p:cNvPr id="11" name="Picture 2" descr="http://www.coachingmanitoba.ca/images/logos/LogoUof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5105400"/>
              <a:ext cx="1681852" cy="1418459"/>
            </a:xfrm>
            <a:prstGeom prst="rect">
              <a:avLst/>
            </a:prstGeom>
            <a:noFill/>
          </p:spPr>
        </p:pic>
        <p:pic>
          <p:nvPicPr>
            <p:cNvPr id="12" name="Picture 2" descr="https://encrypted-tbn3.gstatic.com/images?q=tbn:ANd9GcRIoeO9CoeE8jT2Yx6NhOD1_bKFIsgCcHTHcLpd7-vVGqRxZCc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5026829"/>
              <a:ext cx="1609725" cy="1602571"/>
            </a:xfrm>
            <a:prstGeom prst="rect">
              <a:avLst/>
            </a:prstGeom>
            <a:noFill/>
          </p:spPr>
        </p:pic>
        <p:pic>
          <p:nvPicPr>
            <p:cNvPr id="13" name="Picture 4" descr="http://www.liv.ac.uk/media/livacuk/about/images/xjtlu-logo-452x8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7000" y="5457824"/>
              <a:ext cx="4305300" cy="7905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Solution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5943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Back-of-device input</a:t>
            </a:r>
            <a:endParaRPr lang="en-CA" sz="3200" b="1" dirty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5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92162" name="Picture 2" descr="https://encrypted-tbn3.google.com/images?q=tbn:ANd9GcSmrBTiExxYYlXwKCImfWzh0eQPe2Akm08iLAUyyg9owmlWaTu6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3048000" cy="4758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We explored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6</a:t>
            </a:fld>
            <a:endParaRPr lang="en-US" sz="1600" b="1">
              <a:latin typeface="Bookman Old Style" pitchFamily="18" charset="0"/>
            </a:endParaRPr>
          </a:p>
        </p:txBody>
      </p:sp>
      <p:pic>
        <p:nvPicPr>
          <p:cNvPr id="6" name="Picture 5" descr="Fig1b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848" y="1166833"/>
            <a:ext cx="6513152" cy="51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Research Questions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7</a:t>
            </a:fld>
            <a:endParaRPr lang="en-US" sz="1600" b="1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1357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  <a:cs typeface="Segoe UI" pitchFamily="-96" charset="0"/>
              </a:rPr>
              <a:t>Suitable selection mechanism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2800" dirty="0" smtClean="0">
              <a:latin typeface="Bookman Old Style" pitchFamily="18" charset="0"/>
              <a:cs typeface="Segoe UI" pitchFamily="-96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  <a:cs typeface="Segoe UI" pitchFamily="-96" charset="0"/>
              </a:rPr>
              <a:t>Cursor positioning (absolute or relative)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2800" dirty="0" smtClean="0">
              <a:latin typeface="Bookman Old Style" pitchFamily="18" charset="0"/>
              <a:cs typeface="Segoe UI" pitchFamily="-96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  <a:cs typeface="Segoe UI" pitchFamily="-96" charset="0"/>
              </a:rPr>
              <a:t>Target size and location</a:t>
            </a:r>
            <a:endParaRPr lang="en-CA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Contributions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  <a:cs typeface="Segoe UI" pitchFamily="-9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latin typeface="Bookman Old Style" pitchFamily="18" charset="0"/>
              </a:rPr>
              <a:pPr/>
              <a:t>8</a:t>
            </a:fld>
            <a:endParaRPr lang="en-US" sz="1600" b="1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1357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  <a:cs typeface="Segoe UI" pitchFamily="-96" charset="0"/>
              </a:rPr>
              <a:t>Identify suitable selection mechanisms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2800" dirty="0" smtClean="0">
              <a:latin typeface="Bookman Old Style" pitchFamily="18" charset="0"/>
              <a:cs typeface="Segoe UI" pitchFamily="-96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  <a:cs typeface="Segoe UI" pitchFamily="-96" charset="0"/>
              </a:rPr>
              <a:t>Benefits of absolute and relative cursor control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2800" dirty="0" smtClean="0">
              <a:latin typeface="Bookman Old Style" pitchFamily="18" charset="0"/>
              <a:cs typeface="Segoe UI" pitchFamily="-96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  <a:cs typeface="Segoe UI" pitchFamily="-96" charset="0"/>
              </a:rPr>
              <a:t>Examine variations of absolute pointing mode to resolve the reachability</a:t>
            </a:r>
          </a:p>
        </p:txBody>
      </p:sp>
    </p:spTree>
    <p:extLst>
      <p:ext uri="{BB962C8B-B14F-4D97-AF65-F5344CB8AC3E}">
        <p14:creationId xmlns:p14="http://schemas.microsoft.com/office/powerpoint/2010/main" val="40323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753612"/>
            <a:ext cx="8153400" cy="3046988"/>
          </a:xfrm>
          <a:prstGeom prst="rect">
            <a:avLst/>
          </a:prstGeom>
          <a:effectLst>
            <a:outerShdw blurRad="1244600" dist="381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Segoe UI" pitchFamily="-96" charset="0"/>
              </a:rPr>
              <a:t>Related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786</Words>
  <Application>Microsoft Office PowerPoint</Application>
  <PresentationFormat>On-screen Show (4:3)</PresentationFormat>
  <Paragraphs>197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Bookman Old Style</vt:lpstr>
      <vt:lpstr>Calibri</vt:lpstr>
      <vt:lpstr>Segoe UI</vt:lpstr>
      <vt:lpstr>Segoe UI Light</vt:lpstr>
      <vt:lpstr>Wingdings</vt:lpstr>
      <vt:lpstr>Office Theme</vt:lpstr>
      <vt:lpstr>How to Position the Cursor?  An Exploration of Absolute and Relative Cursor Positioning for  Back-of-Device Input</vt:lpstr>
      <vt:lpstr>Motivation</vt:lpstr>
      <vt:lpstr>Motivation</vt:lpstr>
      <vt:lpstr>Motivation</vt:lpstr>
      <vt:lpstr>Solution</vt:lpstr>
      <vt:lpstr>We explored</vt:lpstr>
      <vt:lpstr>Research Questions</vt:lpstr>
      <vt:lpstr>Contributions</vt:lpstr>
      <vt:lpstr>PowerPoint Presentation</vt:lpstr>
      <vt:lpstr>PowerPoint Presentation</vt:lpstr>
      <vt:lpstr>ReadType</vt:lpstr>
      <vt:lpstr>LucidTouch</vt:lpstr>
      <vt:lpstr>nanoTouch</vt:lpstr>
      <vt:lpstr>Dual-Surface Input</vt:lpstr>
      <vt:lpstr>Behind-the Display</vt:lpstr>
      <vt:lpstr>PowerPoint Presentation</vt:lpstr>
      <vt:lpstr>Absolute Input</vt:lpstr>
      <vt:lpstr>Relative Input</vt:lpstr>
      <vt:lpstr>Selection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 and Target Ghost: Techniques for Selecting  Moving Targets</dc:title>
  <dc:creator>Khalad</dc:creator>
  <cp:lastModifiedBy>Khalad</cp:lastModifiedBy>
  <cp:revision>581</cp:revision>
  <dcterms:created xsi:type="dcterms:W3CDTF">2006-08-16T00:00:00Z</dcterms:created>
  <dcterms:modified xsi:type="dcterms:W3CDTF">2016-10-08T01:56:57Z</dcterms:modified>
</cp:coreProperties>
</file>