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72" r:id="rId2"/>
    <p:sldId id="344" r:id="rId3"/>
    <p:sldId id="345" r:id="rId4"/>
    <p:sldId id="397" r:id="rId5"/>
    <p:sldId id="317" r:id="rId6"/>
    <p:sldId id="409" r:id="rId7"/>
    <p:sldId id="338" r:id="rId8"/>
    <p:sldId id="398" r:id="rId9"/>
    <p:sldId id="260" r:id="rId10"/>
    <p:sldId id="399" r:id="rId11"/>
    <p:sldId id="322" r:id="rId12"/>
    <p:sldId id="400" r:id="rId13"/>
    <p:sldId id="351" r:id="rId14"/>
    <p:sldId id="361" r:id="rId15"/>
    <p:sldId id="362" r:id="rId16"/>
    <p:sldId id="401" r:id="rId17"/>
    <p:sldId id="353" r:id="rId18"/>
    <p:sldId id="372" r:id="rId19"/>
    <p:sldId id="371" r:id="rId20"/>
    <p:sldId id="386" r:id="rId21"/>
    <p:sldId id="390" r:id="rId22"/>
    <p:sldId id="357" r:id="rId23"/>
    <p:sldId id="350" r:id="rId24"/>
    <p:sldId id="402" r:id="rId25"/>
    <p:sldId id="374" r:id="rId26"/>
    <p:sldId id="375" r:id="rId27"/>
    <p:sldId id="376" r:id="rId28"/>
    <p:sldId id="403" r:id="rId29"/>
    <p:sldId id="379" r:id="rId30"/>
    <p:sldId id="381" r:id="rId31"/>
    <p:sldId id="391" r:id="rId32"/>
    <p:sldId id="382" r:id="rId33"/>
    <p:sldId id="354" r:id="rId34"/>
    <p:sldId id="358" r:id="rId35"/>
    <p:sldId id="355" r:id="rId36"/>
    <p:sldId id="356" r:id="rId37"/>
    <p:sldId id="410" r:id="rId38"/>
    <p:sldId id="343" r:id="rId39"/>
    <p:sldId id="395" r:id="rId40"/>
    <p:sldId id="385" r:id="rId41"/>
    <p:sldId id="360" r:id="rId42"/>
    <p:sldId id="404" r:id="rId43"/>
    <p:sldId id="407" r:id="rId44"/>
    <p:sldId id="406" r:id="rId45"/>
    <p:sldId id="298" r:id="rId46"/>
    <p:sldId id="408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313131"/>
    <a:srgbClr val="984807"/>
    <a:srgbClr val="EA772D"/>
    <a:srgbClr val="44A8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73943" autoAdjust="0"/>
  </p:normalViewPr>
  <p:slideViewPr>
    <p:cSldViewPr snapToGrid="0" snapToObjects="1">
      <p:cViewPr>
        <p:scale>
          <a:sx n="66" d="100"/>
          <a:sy n="66" d="100"/>
        </p:scale>
        <p:origin x="3096" y="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00634-8C0C-B640-B45D-FA6E149D889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2A4CD-DABD-8F47-BCDA-86879C53D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5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baseline="0" dirty="0" smtClean="0">
              <a:ln>
                <a:solidFill>
                  <a:srgbClr val="404040">
                    <a:alpha val="70000"/>
                  </a:srgbClr>
                </a:solidFill>
              </a:ln>
              <a:solidFill>
                <a:prstClr val="white">
                  <a:lumMod val="50000"/>
                </a:prstClr>
              </a:solidFill>
              <a:latin typeface="Myriad Pro"/>
              <a:cs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05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9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5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9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96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14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92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9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92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1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32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58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894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40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91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50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9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91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91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91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9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9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724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91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396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91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24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91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704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179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987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31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1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088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31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093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91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91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91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17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05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4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9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35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35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9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54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37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8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4520" y="6557190"/>
            <a:ext cx="2133600" cy="365125"/>
          </a:xfrm>
        </p:spPr>
        <p:txBody>
          <a:bodyPr/>
          <a:lstStyle>
            <a:lvl1pPr>
              <a:defRPr sz="1800">
                <a:ln>
                  <a:solidFill>
                    <a:srgbClr val="31313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Segoe UI"/>
                <a:cs typeface="Segoe UI"/>
              </a:defRPr>
            </a:lvl1pPr>
          </a:lstStyle>
          <a:p>
            <a:fld id="{1EC7B95E-FA96-7445-849C-4AD8F7171D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23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2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3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9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03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28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69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42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9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1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1.pn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3.png"/><Relationship Id="rId21" Type="http://schemas.openxmlformats.org/officeDocument/2006/relationships/image" Target="../media/image70.pn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10" Type="http://schemas.openxmlformats.org/officeDocument/2006/relationships/image" Target="../media/image59.jpeg"/><Relationship Id="rId19" Type="http://schemas.openxmlformats.org/officeDocument/2006/relationships/image" Target="../media/image68.png"/><Relationship Id="rId4" Type="http://schemas.openxmlformats.org/officeDocument/2006/relationships/image" Target="../media/image6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66.png"/><Relationship Id="rId5" Type="http://schemas.openxmlformats.org/officeDocument/2006/relationships/image" Target="../media/image74.png"/><Relationship Id="rId10" Type="http://schemas.openxmlformats.org/officeDocument/2006/relationships/image" Target="../media/image65.png"/><Relationship Id="rId4" Type="http://schemas.openxmlformats.org/officeDocument/2006/relationships/image" Target="../media/image54.png"/><Relationship Id="rId9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png"/><Relationship Id="rId18" Type="http://schemas.openxmlformats.org/officeDocument/2006/relationships/image" Target="../media/image64.png"/><Relationship Id="rId26" Type="http://schemas.openxmlformats.org/officeDocument/2006/relationships/image" Target="../media/image77.png"/><Relationship Id="rId3" Type="http://schemas.openxmlformats.org/officeDocument/2006/relationships/image" Target="../media/image53.png"/><Relationship Id="rId21" Type="http://schemas.openxmlformats.org/officeDocument/2006/relationships/image" Target="../media/image68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70.png"/><Relationship Id="rId25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69.png"/><Relationship Id="rId20" Type="http://schemas.openxmlformats.org/officeDocument/2006/relationships/image" Target="../media/image10.png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9.jpeg"/><Relationship Id="rId24" Type="http://schemas.openxmlformats.org/officeDocument/2006/relationships/image" Target="../media/image75.png"/><Relationship Id="rId5" Type="http://schemas.openxmlformats.org/officeDocument/2006/relationships/image" Target="../media/image54.png"/><Relationship Id="rId15" Type="http://schemas.openxmlformats.org/officeDocument/2006/relationships/image" Target="../media/image63.png"/><Relationship Id="rId23" Type="http://schemas.openxmlformats.org/officeDocument/2006/relationships/image" Target="../media/image72.png"/><Relationship Id="rId28" Type="http://schemas.openxmlformats.org/officeDocument/2006/relationships/image" Target="../media/image79.png"/><Relationship Id="rId10" Type="http://schemas.openxmlformats.org/officeDocument/2006/relationships/image" Target="../media/image58.png"/><Relationship Id="rId19" Type="http://schemas.openxmlformats.org/officeDocument/2006/relationships/image" Target="../media/image65.png"/><Relationship Id="rId4" Type="http://schemas.openxmlformats.org/officeDocument/2006/relationships/image" Target="../media/image6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1.png"/><Relationship Id="rId27" Type="http://schemas.openxmlformats.org/officeDocument/2006/relationships/image" Target="../media/image78.png"/><Relationship Id="rId30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mp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wmv"/><Relationship Id="rId7" Type="http://schemas.openxmlformats.org/officeDocument/2006/relationships/image" Target="../media/image15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wm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33548" y="300228"/>
            <a:ext cx="64437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0" b="1" dirty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SAMMI: </a:t>
            </a:r>
            <a:endParaRPr lang="en-US" sz="5000" b="1" dirty="0">
              <a:ln>
                <a:solidFill>
                  <a:srgbClr val="404040">
                    <a:alpha val="7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300" y="1159042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4000" b="1" dirty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A Spatially-Aware Multi-Mobile Interface for Analytic Map Navigation Tasks</a:t>
            </a:r>
            <a:endParaRPr lang="en-US" sz="4000" b="1" dirty="0">
              <a:ln>
                <a:solidFill>
                  <a:schemeClr val="bg1">
                    <a:alpha val="50000"/>
                  </a:scheme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</p:txBody>
      </p:sp>
      <p:pic>
        <p:nvPicPr>
          <p:cNvPr id="23" name="Picture 4" descr="https://encrypted-tbn2.gstatic.com/images?q=tbn:ANd9GcQgikMftZ8Ynk9AK3Bkxa1RMxLm4yMPs2UeygAZwDhvwuoUwxVJU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7" b="20709"/>
          <a:stretch/>
        </p:blipFill>
        <p:spPr bwMode="auto">
          <a:xfrm>
            <a:off x="2433548" y="5704089"/>
            <a:ext cx="3742308" cy="110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wwwu.uni-klu.ac.at/bkaltenb/logo_uniklg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748" y="5771066"/>
            <a:ext cx="2451926" cy="90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638300" y="3853001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2400" b="1" dirty="0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latin typeface="Myriad Pro"/>
                <a:cs typeface="Myriad Pro"/>
              </a:rPr>
              <a:t>Khalad Hasan, David </a:t>
            </a:r>
            <a:r>
              <a:rPr lang="en-US" sz="2400" b="1" dirty="0" err="1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latin typeface="Myriad Pro"/>
                <a:cs typeface="Myriad Pro"/>
              </a:rPr>
              <a:t>Ahlström</a:t>
            </a:r>
            <a:r>
              <a:rPr lang="en-US" sz="2400" b="1" dirty="0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latin typeface="Myriad Pro"/>
                <a:cs typeface="Myriad Pro"/>
              </a:rPr>
              <a:t>, Pourang Irani</a:t>
            </a:r>
          </a:p>
        </p:txBody>
      </p:sp>
    </p:spTree>
    <p:extLst>
      <p:ext uri="{BB962C8B-B14F-4D97-AF65-F5344CB8AC3E}">
        <p14:creationId xmlns:p14="http://schemas.microsoft.com/office/powerpoint/2010/main" val="226764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9517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Design space exploration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2215" y="2511636"/>
            <a:ext cx="2678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Usage mode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7404" y="1749462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Session 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1265" y="3216486"/>
            <a:ext cx="310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Feedback type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1264" y="5020542"/>
            <a:ext cx="6208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Selection technique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403" y="4120859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Session 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68341" y="5789180"/>
            <a:ext cx="6208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Anchor placement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84587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tting_new_sma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r="16361" b="10109"/>
          <a:stretch/>
        </p:blipFill>
        <p:spPr>
          <a:xfrm>
            <a:off x="0" y="-1"/>
            <a:ext cx="9144000" cy="712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8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9517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Design space exploration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2215" y="2511636"/>
            <a:ext cx="2678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Usage mode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7404" y="1749462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Session 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1265" y="3216486"/>
            <a:ext cx="310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Feedback type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1264" y="5020542"/>
            <a:ext cx="6208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Selection technique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403" y="4120859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Session 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68341" y="5789180"/>
            <a:ext cx="6208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Anchor placement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096411"/>
            <a:ext cx="9144000" cy="364151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dist="50800" sx="1000" sy="1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5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7" t="12956" r="21937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581650" y="6321425"/>
            <a:ext cx="2133600" cy="365125"/>
          </a:xfrm>
        </p:spPr>
        <p:txBody>
          <a:bodyPr/>
          <a:lstStyle/>
          <a:p>
            <a:fld id="{DB5C0DF2-10E1-4B00-AA66-64EDBAE2BCDD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340" y="4581330"/>
            <a:ext cx="327766" cy="506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66" y="1030082"/>
            <a:ext cx="327766" cy="506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752647"/>
            <a:ext cx="327766" cy="506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97" y="5420412"/>
            <a:ext cx="327766" cy="506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3" t="21566" r="19461"/>
          <a:stretch/>
        </p:blipFill>
        <p:spPr>
          <a:xfrm rot="21138571">
            <a:off x="-2245676" y="-699258"/>
            <a:ext cx="13172064" cy="179938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9517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  Wrist</a:t>
            </a:r>
          </a:p>
        </p:txBody>
      </p:sp>
    </p:spTree>
    <p:extLst>
      <p:ext uri="{BB962C8B-B14F-4D97-AF65-F5344CB8AC3E}">
        <p14:creationId xmlns:p14="http://schemas.microsoft.com/office/powerpoint/2010/main" val="392836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5.18519E-6 C -0.00104 -0.04167 -0.00156 -0.08334 -0.00312 -0.12501 C -0.00347 -0.13288 -0.00781 -0.18079 -0.00937 -0.19167 C -0.0125 -0.21297 -0.01441 -0.1963 -0.01562 -0.22501 C -0.01632 -0.24306 -0.01562 -0.26112 -0.01562 -0.27917 " pathEditMode="relative" ptsTypes="ffff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3" t="12627" r="22952"/>
          <a:stretch/>
        </p:blipFill>
        <p:spPr bwMode="auto">
          <a:xfrm>
            <a:off x="-1" y="0"/>
            <a:ext cx="9144001" cy="688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581650" y="6321425"/>
            <a:ext cx="2133600" cy="365125"/>
          </a:xfrm>
        </p:spPr>
        <p:txBody>
          <a:bodyPr/>
          <a:lstStyle/>
          <a:p>
            <a:fld id="{DB5C0DF2-10E1-4B00-AA66-64EDBAE2BCDD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98" y="4602468"/>
            <a:ext cx="327766" cy="506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66" y="1030082"/>
            <a:ext cx="327766" cy="506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666" y="2773902"/>
            <a:ext cx="327766" cy="506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97" y="5420412"/>
            <a:ext cx="327766" cy="506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1" t="8210" r="23613" b="18949"/>
          <a:stretch/>
        </p:blipFill>
        <p:spPr>
          <a:xfrm>
            <a:off x="-662685" y="-555831"/>
            <a:ext cx="10172701" cy="124587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9517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  Hold</a:t>
            </a:r>
          </a:p>
        </p:txBody>
      </p:sp>
    </p:spTree>
    <p:extLst>
      <p:ext uri="{BB962C8B-B14F-4D97-AF65-F5344CB8AC3E}">
        <p14:creationId xmlns:p14="http://schemas.microsoft.com/office/powerpoint/2010/main" val="252117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C -0.00069 -0.03518 0.00017 -0.07037 -0.00208 -0.10555 C -0.00312 -0.12245 -0.01146 -0.14722 -0.01458 -0.16389 C -0.02309 -0.20972 -0.0158 -0.24444 -0.0158 -0.29167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9396" y="-933628"/>
            <a:ext cx="16289338" cy="787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62700" y="6321424"/>
            <a:ext cx="2133600" cy="365125"/>
          </a:xfrm>
        </p:spPr>
        <p:txBody>
          <a:bodyPr/>
          <a:lstStyle/>
          <a:p>
            <a:fld id="{DB5C0DF2-10E1-4B00-AA66-64EDBAE2BCDD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390" y="4581329"/>
            <a:ext cx="327766" cy="506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16" y="1030081"/>
            <a:ext cx="327766" cy="506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18" y="2833328"/>
            <a:ext cx="327766" cy="506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47" y="5420411"/>
            <a:ext cx="327766" cy="506216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0" r="39245"/>
          <a:stretch/>
        </p:blipFill>
        <p:spPr bwMode="auto">
          <a:xfrm>
            <a:off x="-1102192" y="295173"/>
            <a:ext cx="3276601" cy="787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0"/>
          <a:stretch/>
        </p:blipFill>
        <p:spPr>
          <a:xfrm rot="339365">
            <a:off x="-2244151" y="-1657684"/>
            <a:ext cx="11957266" cy="152320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9517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  Index</a:t>
            </a:r>
          </a:p>
        </p:txBody>
      </p:sp>
    </p:spTree>
    <p:extLst>
      <p:ext uri="{BB962C8B-B14F-4D97-AF65-F5344CB8AC3E}">
        <p14:creationId xmlns:p14="http://schemas.microsoft.com/office/powerpoint/2010/main" val="365810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C 0.0092 -0.0081 0.00712 -0.01204 0.01042 -0.025 C 0.00973 -0.06019 0.00955 -0.09537 0.00834 -0.13056 C 0.00799 -0.14074 0.00348 -0.15162 0.00209 -0.16134 C -0.00034 -0.17801 -0.00225 -0.19514 -0.00625 -0.21134 C -0.00885 -0.24838 -0.00694 -0.2588 -0.00694 -0.28843 " pathEditMode="relative" rAng="0" ptsTypes="ffffff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9517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Design space exploration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2215" y="2511636"/>
            <a:ext cx="2678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Usage mode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7404" y="1749462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Session 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1265" y="3216486"/>
            <a:ext cx="310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Feedback type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1264" y="5020542"/>
            <a:ext cx="6208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Selection technique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403" y="4120859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Session 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68341" y="5789180"/>
            <a:ext cx="6208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Anchor placement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216486"/>
            <a:ext cx="9144000" cy="364151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dist="50800" sx="1000" sy="1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4120859"/>
            <a:ext cx="11456740" cy="364151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dist="50800" sx="1000" sy="1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670045" y="2511636"/>
            <a:ext cx="11456740" cy="79937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dist="50800" sx="1000" sy="1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4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8" b="12591"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2"/>
          <a:stretch/>
        </p:blipFill>
        <p:spPr>
          <a:xfrm>
            <a:off x="0" y="0"/>
            <a:ext cx="9148864" cy="8010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85" y="4996612"/>
            <a:ext cx="327766" cy="506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76" y="3004871"/>
            <a:ext cx="327766" cy="506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78" y="2166671"/>
            <a:ext cx="327766" cy="506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18" y="436931"/>
            <a:ext cx="327766" cy="506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842" y="760086"/>
            <a:ext cx="327766" cy="506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80383"/>
            <a:ext cx="3162742" cy="4420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18" y="5442445"/>
            <a:ext cx="327766" cy="50621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312759" y="2070466"/>
            <a:ext cx="2431905" cy="3398806"/>
            <a:chOff x="3312759" y="1927245"/>
            <a:chExt cx="2431905" cy="3398806"/>
          </a:xfrm>
        </p:grpSpPr>
        <p:sp>
          <p:nvSpPr>
            <p:cNvPr id="55" name="Rectangle 54"/>
            <p:cNvSpPr/>
            <p:nvPr/>
          </p:nvSpPr>
          <p:spPr>
            <a:xfrm>
              <a:off x="3687468" y="2417670"/>
              <a:ext cx="1744980" cy="2030301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312759" y="1927245"/>
              <a:ext cx="2431905" cy="3398806"/>
              <a:chOff x="3312759" y="1654833"/>
              <a:chExt cx="2431905" cy="3398806"/>
            </a:xfrm>
          </p:grpSpPr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2759" y="1654833"/>
                <a:ext cx="2431905" cy="3398806"/>
              </a:xfrm>
              <a:prstGeom prst="rect">
                <a:avLst/>
              </a:prstGeom>
            </p:spPr>
          </p:pic>
          <p:sp>
            <p:nvSpPr>
              <p:cNvPr id="57" name="Oval 56"/>
              <p:cNvSpPr>
                <a:spLocks noChangeAspect="1"/>
              </p:cNvSpPr>
              <p:nvPr/>
            </p:nvSpPr>
            <p:spPr>
              <a:xfrm>
                <a:off x="3823824" y="3044817"/>
                <a:ext cx="180000" cy="180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>
                <a:spLocks noChangeAspect="1"/>
              </p:cNvSpPr>
              <p:nvPr/>
            </p:nvSpPr>
            <p:spPr>
              <a:xfrm>
                <a:off x="4951121" y="3264236"/>
                <a:ext cx="180000" cy="180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3872381" y="3784427"/>
                <a:ext cx="180000" cy="180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4161656" y="2648744"/>
                <a:ext cx="180000" cy="180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>
                <a:spLocks noChangeAspect="1"/>
              </p:cNvSpPr>
              <p:nvPr/>
            </p:nvSpPr>
            <p:spPr>
              <a:xfrm>
                <a:off x="4974693" y="3874427"/>
                <a:ext cx="180000" cy="180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4861121" y="2738744"/>
                <a:ext cx="180000" cy="180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3538" y="3280044"/>
                <a:ext cx="188033" cy="2627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2" name="TextBox 21"/>
          <p:cNvSpPr txBox="1"/>
          <p:nvPr/>
        </p:nvSpPr>
        <p:spPr>
          <a:xfrm>
            <a:off x="55554" y="567351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  Overview</a:t>
            </a:r>
          </a:p>
        </p:txBody>
      </p:sp>
    </p:spTree>
    <p:extLst>
      <p:ext uri="{BB962C8B-B14F-4D97-AF65-F5344CB8AC3E}">
        <p14:creationId xmlns:p14="http://schemas.microsoft.com/office/powerpoint/2010/main" val="317291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8" b="12591"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18" y="5420411"/>
            <a:ext cx="327766" cy="506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85" y="4996612"/>
            <a:ext cx="327766" cy="506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76" y="3004871"/>
            <a:ext cx="327766" cy="506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18" y="436931"/>
            <a:ext cx="327766" cy="506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842" y="760086"/>
            <a:ext cx="327766" cy="506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72" y="829503"/>
            <a:ext cx="3162742" cy="44202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01" y="1597806"/>
            <a:ext cx="2431905" cy="33988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82" y="2466054"/>
            <a:ext cx="1625005" cy="1626698"/>
          </a:xfrm>
          <a:prstGeom prst="rect">
            <a:avLst/>
          </a:prstGeom>
        </p:spPr>
      </p:pic>
      <p:sp>
        <p:nvSpPr>
          <p:cNvPr id="21" name="Oval 20"/>
          <p:cNvSpPr>
            <a:spLocks noChangeAspect="1"/>
          </p:cNvSpPr>
          <p:nvPr/>
        </p:nvSpPr>
        <p:spPr>
          <a:xfrm>
            <a:off x="3599744" y="2774794"/>
            <a:ext cx="108000" cy="10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5081866" y="3257979"/>
            <a:ext cx="108000" cy="108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3599744" y="3927229"/>
            <a:ext cx="108000" cy="10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3867412" y="2504744"/>
            <a:ext cx="108000" cy="10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4851579" y="3949504"/>
            <a:ext cx="108000" cy="10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4959579" y="2528887"/>
            <a:ext cx="108000" cy="10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817" y="3269879"/>
            <a:ext cx="94017" cy="13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78" y="2166671"/>
            <a:ext cx="327766" cy="50621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864" y="567351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  </a:t>
            </a:r>
            <a:r>
              <a:rPr lang="en-US" sz="5400" b="1" dirty="0" err="1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EdgeRadar</a:t>
            </a:r>
            <a:endParaRPr lang="en-US" sz="5400" b="1" dirty="0" smtClean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45692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8" b="12591"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1"/>
          <a:stretch/>
        </p:blipFill>
        <p:spPr>
          <a:xfrm>
            <a:off x="0" y="209550"/>
            <a:ext cx="9148864" cy="7801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18" y="5420411"/>
            <a:ext cx="327766" cy="506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85" y="4996612"/>
            <a:ext cx="327766" cy="506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76" y="3004871"/>
            <a:ext cx="327766" cy="506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78" y="2166671"/>
            <a:ext cx="327766" cy="506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18" y="436931"/>
            <a:ext cx="327766" cy="506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842" y="760086"/>
            <a:ext cx="327766" cy="506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72" y="829503"/>
            <a:ext cx="3162742" cy="442021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717143" y="1013194"/>
            <a:ext cx="1234582" cy="2418239"/>
          </a:xfrm>
          <a:prstGeom prst="straightConnector1">
            <a:avLst/>
          </a:prstGeom>
          <a:ln w="825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73474" y="2611648"/>
            <a:ext cx="436338" cy="646331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θ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Arc 12"/>
          <p:cNvSpPr/>
          <p:nvPr/>
        </p:nvSpPr>
        <p:spPr>
          <a:xfrm>
            <a:off x="4698221" y="2830699"/>
            <a:ext cx="687869" cy="1132115"/>
          </a:xfrm>
          <a:prstGeom prst="arc">
            <a:avLst/>
          </a:prstGeom>
          <a:ln w="635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698221" y="3369651"/>
            <a:ext cx="1011591" cy="36375"/>
          </a:xfrm>
          <a:prstGeom prst="straightConnector1">
            <a:avLst/>
          </a:prstGeom>
          <a:ln w="82550">
            <a:solidFill>
              <a:schemeClr val="tx1">
                <a:lumMod val="75000"/>
                <a:lumOff val="2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ight Brace 15"/>
          <p:cNvSpPr/>
          <p:nvPr/>
        </p:nvSpPr>
        <p:spPr>
          <a:xfrm rot="1556265" flipH="1">
            <a:off x="4738538" y="828444"/>
            <a:ext cx="380431" cy="2430459"/>
          </a:xfrm>
          <a:prstGeom prst="rightBrace">
            <a:avLst>
              <a:gd name="adj1" fmla="val 8333"/>
              <a:gd name="adj2" fmla="val 51408"/>
            </a:avLst>
          </a:prstGeom>
          <a:ln w="730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235505" y="1512403"/>
            <a:ext cx="436338" cy="646331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>
            <a:spAutoFit/>
          </a:bodyPr>
          <a:lstStyle/>
          <a:p>
            <a:r>
              <a:rPr lang="en-CA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4" y="567351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  </a:t>
            </a:r>
            <a:r>
              <a:rPr lang="en-US" sz="5400" b="1" dirty="0" err="1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EdgeRadar</a:t>
            </a:r>
            <a:endParaRPr lang="en-US" sz="5400" b="1" dirty="0" smtClean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51713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3" grpId="0" animBg="1"/>
      <p:bldP spid="13" grpId="1" animBg="1"/>
      <p:bldP spid="16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unametrics.com/wp-content/uploads/2014/04/multi-devices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1"/>
          <a:stretch/>
        </p:blipFill>
        <p:spPr bwMode="auto">
          <a:xfrm>
            <a:off x="0" y="1037492"/>
            <a:ext cx="9144001" cy="447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98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1" t="247" r="20643" b="16725"/>
          <a:stretch/>
        </p:blipFill>
        <p:spPr bwMode="auto">
          <a:xfrm>
            <a:off x="-327623" y="0"/>
            <a:ext cx="94716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spect="1"/>
          </p:cNvSpPr>
          <p:nvPr/>
        </p:nvSpPr>
        <p:spPr>
          <a:xfrm>
            <a:off x="554022" y="933450"/>
            <a:ext cx="7628727" cy="5638800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99" y="3007515"/>
            <a:ext cx="327766" cy="506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30" y="1164190"/>
            <a:ext cx="327766" cy="506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05" y="1356001"/>
            <a:ext cx="327766" cy="506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28" y="3297024"/>
            <a:ext cx="327766" cy="506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30" y="5486479"/>
            <a:ext cx="327766" cy="50621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4811114" y="527957"/>
            <a:ext cx="341552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95301" y="527957"/>
            <a:ext cx="339706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92367" y="266700"/>
            <a:ext cx="133946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50cm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8502766" y="3992747"/>
            <a:ext cx="12586" cy="262084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8502766" y="933450"/>
            <a:ext cx="12586" cy="259763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135585" y="3531082"/>
            <a:ext cx="10643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38cm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-4453073" y="-1665959"/>
            <a:ext cx="3332703" cy="2708434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Marker ID: 4</a:t>
            </a:r>
          </a:p>
          <a:p>
            <a:r>
              <a:rPr lang="en-US" sz="3400" b="1" dirty="0" smtClean="0"/>
              <a:t>Heart Rate: 122</a:t>
            </a:r>
          </a:p>
          <a:p>
            <a:r>
              <a:rPr lang="en-US" sz="3400" b="1" dirty="0" smtClean="0"/>
              <a:t>Speed: 20</a:t>
            </a:r>
          </a:p>
          <a:p>
            <a:r>
              <a:rPr lang="en-US" sz="3400" b="1" dirty="0" smtClean="0"/>
              <a:t>Humidity: 67</a:t>
            </a:r>
          </a:p>
          <a:p>
            <a:r>
              <a:rPr lang="en-US" sz="3400" b="1" dirty="0" smtClean="0"/>
              <a:t>Temperature: 11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706125" y="3776046"/>
            <a:ext cx="1628775" cy="1710433"/>
            <a:chOff x="-2454501" y="3044012"/>
            <a:chExt cx="1628775" cy="1710433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54501" y="3044012"/>
              <a:ext cx="1628775" cy="1710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57865" y="3132350"/>
              <a:ext cx="1435501" cy="1223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397" y="4593162"/>
            <a:ext cx="476660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71" y="5240639"/>
            <a:ext cx="327766" cy="50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4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1" t="247" r="20643" b="16725"/>
          <a:stretch/>
        </p:blipFill>
        <p:spPr bwMode="auto">
          <a:xfrm>
            <a:off x="-327623" y="0"/>
            <a:ext cx="94716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spect="1"/>
          </p:cNvSpPr>
          <p:nvPr/>
        </p:nvSpPr>
        <p:spPr>
          <a:xfrm>
            <a:off x="554022" y="933450"/>
            <a:ext cx="7628727" cy="5638800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99" y="3007515"/>
            <a:ext cx="327766" cy="506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30" y="1164190"/>
            <a:ext cx="327766" cy="506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05" y="1356001"/>
            <a:ext cx="327766" cy="506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71" y="5240639"/>
            <a:ext cx="327766" cy="506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28" y="3297024"/>
            <a:ext cx="327766" cy="506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30" y="5486479"/>
            <a:ext cx="327766" cy="50621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-4453073" y="-1665959"/>
            <a:ext cx="3332703" cy="2708434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Marker ID: 4</a:t>
            </a:r>
          </a:p>
          <a:p>
            <a:r>
              <a:rPr lang="en-US" sz="3400" b="1" dirty="0" smtClean="0"/>
              <a:t>Heart Rate: 122</a:t>
            </a:r>
          </a:p>
          <a:p>
            <a:r>
              <a:rPr lang="en-US" sz="3400" b="1" dirty="0" smtClean="0"/>
              <a:t>Speed: 20</a:t>
            </a:r>
          </a:p>
          <a:p>
            <a:r>
              <a:rPr lang="en-US" sz="3400" b="1" dirty="0" smtClean="0"/>
              <a:t>Humidity: 67</a:t>
            </a:r>
          </a:p>
          <a:p>
            <a:r>
              <a:rPr lang="en-US" sz="3400" b="1" dirty="0" smtClean="0"/>
              <a:t>Temperature: 11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137123" y="-35689"/>
            <a:ext cx="9391650" cy="717164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0555896" y="-1047733"/>
            <a:ext cx="1625005" cy="1626698"/>
            <a:chOff x="11192033" y="3629529"/>
            <a:chExt cx="1625005" cy="1626698"/>
          </a:xfrm>
        </p:grpSpPr>
        <p:grpSp>
          <p:nvGrpSpPr>
            <p:cNvPr id="22" name="Group 21"/>
            <p:cNvGrpSpPr/>
            <p:nvPr/>
          </p:nvGrpSpPr>
          <p:grpSpPr>
            <a:xfrm>
              <a:off x="11192033" y="3629529"/>
              <a:ext cx="1625005" cy="1626698"/>
              <a:chOff x="10199248" y="2531060"/>
              <a:chExt cx="1625005" cy="1626698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99248" y="2531060"/>
                <a:ext cx="1625005" cy="1626698"/>
              </a:xfrm>
              <a:prstGeom prst="rect">
                <a:avLst/>
              </a:prstGeom>
            </p:spPr>
          </p:pic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10455251" y="4038771"/>
                <a:ext cx="108000" cy="108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>
                <a:off x="10565526" y="2598188"/>
                <a:ext cx="108000" cy="108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51503" y="4015374"/>
                <a:ext cx="94017" cy="1313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2" name="Oval 31"/>
              <p:cNvSpPr>
                <a:spLocks noChangeAspect="1"/>
              </p:cNvSpPr>
              <p:nvPr/>
            </p:nvSpPr>
            <p:spPr>
              <a:xfrm>
                <a:off x="10222009" y="3147325"/>
                <a:ext cx="108000" cy="108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>
                <a:off x="11612518" y="3277458"/>
                <a:ext cx="108000" cy="108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>
                <a:spLocks noChangeAspect="1"/>
              </p:cNvSpPr>
              <p:nvPr/>
            </p:nvSpPr>
            <p:spPr>
              <a:xfrm>
                <a:off x="11657744" y="2670170"/>
                <a:ext cx="108000" cy="108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>
                <a:spLocks noChangeAspect="1"/>
              </p:cNvSpPr>
              <p:nvPr/>
            </p:nvSpPr>
            <p:spPr>
              <a:xfrm>
                <a:off x="11663566" y="4000671"/>
                <a:ext cx="108000" cy="108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3270" y="3990939"/>
              <a:ext cx="1112931" cy="948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378" y="4467208"/>
            <a:ext cx="1457324" cy="203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-5669026" y="3853576"/>
            <a:ext cx="2431905" cy="3398806"/>
            <a:chOff x="10788584" y="2768875"/>
            <a:chExt cx="2431905" cy="3398806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3798" y="2980029"/>
              <a:ext cx="327766" cy="506216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10788584" y="2768875"/>
              <a:ext cx="2431905" cy="3398806"/>
              <a:chOff x="9795799" y="1670406"/>
              <a:chExt cx="2431905" cy="3398806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9795799" y="1670406"/>
                <a:ext cx="2431905" cy="3398806"/>
                <a:chOff x="-2844799" y="3164685"/>
                <a:chExt cx="2431905" cy="3398806"/>
              </a:xfrm>
            </p:grpSpPr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844799" y="3164685"/>
                  <a:ext cx="2431905" cy="3398806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441350" y="4025339"/>
                  <a:ext cx="1625005" cy="1626698"/>
                </a:xfrm>
                <a:prstGeom prst="rect">
                  <a:avLst/>
                </a:prstGeom>
              </p:spPr>
            </p:pic>
          </p:grp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10455251" y="4038771"/>
                <a:ext cx="108000" cy="108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10565526" y="2598188"/>
                <a:ext cx="108000" cy="108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7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51503" y="4015374"/>
                <a:ext cx="94017" cy="1313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8" name="Oval 47"/>
              <p:cNvSpPr>
                <a:spLocks noChangeAspect="1"/>
              </p:cNvSpPr>
              <p:nvPr/>
            </p:nvSpPr>
            <p:spPr>
              <a:xfrm>
                <a:off x="10222009" y="3147325"/>
                <a:ext cx="108000" cy="108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11612518" y="3277458"/>
                <a:ext cx="108000" cy="108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>
                <a:spLocks noChangeAspect="1"/>
              </p:cNvSpPr>
              <p:nvPr/>
            </p:nvSpPr>
            <p:spPr>
              <a:xfrm>
                <a:off x="11657744" y="2670170"/>
                <a:ext cx="108000" cy="108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11663566" y="4000671"/>
                <a:ext cx="108000" cy="108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3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3270" y="3990939"/>
              <a:ext cx="1112931" cy="948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693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1893" y="1695800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3 usage mode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6670" y="2398988"/>
            <a:ext cx="6208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Wrist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Hold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Index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8831" y="697042"/>
            <a:ext cx="7404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3 </a:t>
            </a:r>
            <a:r>
              <a:rPr lang="en-US" sz="4000" dirty="0"/>
              <a:t>×</a:t>
            </a:r>
            <a:r>
              <a:rPr lang="de-AT" sz="4000" dirty="0"/>
              <a:t> </a:t>
            </a:r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2 within-subject 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7538" y="4084816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2 visualization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2315" y="4788004"/>
            <a:ext cx="6208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Overview</a:t>
            </a:r>
          </a:p>
          <a:p>
            <a:r>
              <a:rPr lang="en-US" sz="3200" b="1" dirty="0" err="1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EdgeRadar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67991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95651" y="383312"/>
            <a:ext cx="4314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>
                <a:ln>
                  <a:solidFill>
                    <a:srgbClr val="404040">
                      <a:alpha val="8500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RESULTS</a:t>
            </a:r>
            <a:endParaRPr lang="en-US" sz="5400" b="1" dirty="0">
              <a:ln>
                <a:solidFill>
                  <a:srgbClr val="404040">
                    <a:alpha val="85000"/>
                  </a:srgb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Myriad Pro"/>
              <a:cs typeface="Myriad Pro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1791032"/>
            <a:ext cx="1943100" cy="102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2552701"/>
            <a:ext cx="5105400" cy="290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119437" y="3581400"/>
            <a:ext cx="642938" cy="1516940"/>
          </a:xfrm>
          <a:prstGeom prst="roundRect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481512" y="3581400"/>
            <a:ext cx="642938" cy="1516940"/>
          </a:xfrm>
          <a:prstGeom prst="roundRect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43587" y="3581400"/>
            <a:ext cx="642938" cy="1516940"/>
          </a:xfrm>
          <a:prstGeom prst="roundRect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9517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Design space exploration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2215" y="2511636"/>
            <a:ext cx="2678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Usage mode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7404" y="1749462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Session 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1265" y="3216486"/>
            <a:ext cx="310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Feedback type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1264" y="5020542"/>
            <a:ext cx="6208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Selection technique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403" y="4120859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Session 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68341" y="5789180"/>
            <a:ext cx="6208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Anchor placement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839545"/>
            <a:ext cx="9144000" cy="10688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dist="50800" sx="1000" sy="1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711200" y="3222544"/>
            <a:ext cx="11456740" cy="8279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dist="50800" sx="1000" sy="1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1329347" y="2417107"/>
            <a:ext cx="13267621" cy="79937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dist="50800" sx="1000" sy="1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4063579"/>
            <a:ext cx="9144000" cy="148445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dist="50800" sx="1000" sy="1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1749462"/>
            <a:ext cx="13267621" cy="79937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dist="50800" sx="1000" sy="1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6971" y="91440"/>
            <a:ext cx="9144000" cy="6766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6543" y="504723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Hold+Tap</a:t>
            </a:r>
            <a:endParaRPr lang="en-US" sz="4000" b="1" dirty="0" smtClean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</p:txBody>
      </p:sp>
      <p:pic>
        <p:nvPicPr>
          <p:cNvPr id="7" name="Picture 6" descr="selection_d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35" y="3080298"/>
            <a:ext cx="515129" cy="156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7" t="31428"/>
          <a:stretch/>
        </p:blipFill>
        <p:spPr>
          <a:xfrm>
            <a:off x="-2176993" y="1691587"/>
            <a:ext cx="4601027" cy="161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7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1.66667E-6 0.0479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543" y="504723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Index+BackTap</a:t>
            </a:r>
            <a:endParaRPr lang="en-US" sz="4000" b="1" dirty="0" smtClean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774" y="1135242"/>
            <a:ext cx="9144000" cy="51971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550" y="4177379"/>
            <a:ext cx="4146475" cy="185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4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C -0.00173 -0.02592 -0.01198 -0.0993 -0.00816 -0.12292 C -0.00121 -0.12384 -0.00955 -0.02384 0.00018 0.00162 C 0.01476 0.00232 -0.00469 -0.09444 -0.00903 -0.11944 " pathEditMode="relative" rAng="0" ptsTypes="ffff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543" y="504723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Index+Pinch</a:t>
            </a:r>
            <a:endParaRPr lang="en-US" sz="4000" b="1" dirty="0" smtClean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23"/>
            <a:ext cx="9144000" cy="6766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9" b="17416"/>
          <a:stretch/>
        </p:blipFill>
        <p:spPr>
          <a:xfrm>
            <a:off x="-184497" y="1781175"/>
            <a:ext cx="931164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9517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Design space exploration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2215" y="2511636"/>
            <a:ext cx="2678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Usage mode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7404" y="1749462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Session 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1265" y="3216486"/>
            <a:ext cx="310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Feedback type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1264" y="5020542"/>
            <a:ext cx="6208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Selection technique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403" y="4120859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Session 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68341" y="5789180"/>
            <a:ext cx="6208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Anchor placement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71790" y="5789180"/>
            <a:ext cx="9144000" cy="10688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dist="50800" sx="1000" sy="1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1016000" y="1832166"/>
            <a:ext cx="13267621" cy="23835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dist="50800" sx="1000" sy="1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4828745"/>
            <a:ext cx="9144000" cy="10688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dist="50800" sx="1000" sy="1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8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6955" y="-174171"/>
            <a:ext cx="12860338" cy="807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0" t="35044" r="27087" b="20849"/>
          <a:stretch/>
        </p:blipFill>
        <p:spPr>
          <a:xfrm>
            <a:off x="-2452915" y="4020457"/>
            <a:ext cx="6400801" cy="54573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28" y="3743324"/>
            <a:ext cx="3973553" cy="5400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543" y="504723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Device</a:t>
            </a:r>
          </a:p>
        </p:txBody>
      </p:sp>
    </p:spTree>
    <p:extLst>
      <p:ext uri="{BB962C8B-B14F-4D97-AF65-F5344CB8AC3E}">
        <p14:creationId xmlns:p14="http://schemas.microsoft.com/office/powerpoint/2010/main" val="119988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16216 0.01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8" y="6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16216 0.012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8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6216 0.0125 L -0.06615 -0.14352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780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6216 0.0125 L -0.06615 -0.14352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614 -0.14329 L 0.05556 -0.1432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76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614 -0.14329 L 0.05556 -0.1432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5555 -0.14352 L 5E-6 -3.33333E-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717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5555 -0.14352 L 5E-6 -3.33333E-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0.10121 -0.03195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9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0121 -0.03195 L -0.10121 -0.3675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0121 -0.36759 L 0.14045 -0.29144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14045 -0.29144 L -8.33333E-7 2.22222E-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si.wsj.net/public/resources/images/OB-YT760_smartd_M_20130904020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6447"/>
            <a:ext cx="9144001" cy="609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83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6955" y="-174171"/>
            <a:ext cx="12860338" cy="807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0" t="35044" r="27087" b="20849"/>
          <a:stretch/>
        </p:blipFill>
        <p:spPr>
          <a:xfrm>
            <a:off x="-2452915" y="4020457"/>
            <a:ext cx="6400801" cy="54573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28" y="3743324"/>
            <a:ext cx="3973553" cy="5400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543" y="504723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External</a:t>
            </a:r>
          </a:p>
        </p:txBody>
      </p:sp>
    </p:spTree>
    <p:extLst>
      <p:ext uri="{BB962C8B-B14F-4D97-AF65-F5344CB8AC3E}">
        <p14:creationId xmlns:p14="http://schemas.microsoft.com/office/powerpoint/2010/main" val="407351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16216 0.0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8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6216 0.0125 L -0.06615 -0.1435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780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2.22222E-6 L -0.10121 -0.0319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9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614 -0.14329 L 0.05556 -0.1432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7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-0.03195 L -0.10121 -0.367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5555 -0.14352 L 5E-6 -3.33333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71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-0.36759 L 0.14045 -0.2914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1" t="247" r="20643" b="16725"/>
          <a:stretch/>
        </p:blipFill>
        <p:spPr bwMode="auto">
          <a:xfrm>
            <a:off x="-327623" y="0"/>
            <a:ext cx="94716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spect="1"/>
          </p:cNvSpPr>
          <p:nvPr/>
        </p:nvSpPr>
        <p:spPr>
          <a:xfrm>
            <a:off x="554022" y="933450"/>
            <a:ext cx="7628727" cy="5638800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99" y="3175892"/>
            <a:ext cx="327766" cy="506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0" y="1622085"/>
            <a:ext cx="327766" cy="506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05" y="1356001"/>
            <a:ext cx="327766" cy="506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71" y="5905253"/>
            <a:ext cx="327766" cy="506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816" y="3297024"/>
            <a:ext cx="327766" cy="506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30" y="5486479"/>
            <a:ext cx="327766" cy="50621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-4453073" y="-1665959"/>
            <a:ext cx="3332703" cy="2708434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Marker ID: 4</a:t>
            </a:r>
          </a:p>
          <a:p>
            <a:r>
              <a:rPr lang="en-US" sz="3400" b="1" dirty="0" smtClean="0"/>
              <a:t>Heart Rate: 122</a:t>
            </a:r>
          </a:p>
          <a:p>
            <a:r>
              <a:rPr lang="en-US" sz="3400" b="1" dirty="0" smtClean="0"/>
              <a:t>Speed: 20</a:t>
            </a:r>
          </a:p>
          <a:p>
            <a:r>
              <a:rPr lang="en-US" sz="3400" b="1" dirty="0" smtClean="0"/>
              <a:t>Humidity: 67</a:t>
            </a:r>
          </a:p>
          <a:p>
            <a:r>
              <a:rPr lang="en-US" sz="3400" b="1" dirty="0" smtClean="0"/>
              <a:t>Temperature: 11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8762808"/>
            <a:ext cx="1457324" cy="203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1989884" y="-3802006"/>
            <a:ext cx="4320480" cy="4921018"/>
            <a:chOff x="-5154117" y="2922825"/>
            <a:chExt cx="4320480" cy="4921018"/>
          </a:xfrm>
        </p:grpSpPr>
        <p:sp>
          <p:nvSpPr>
            <p:cNvPr id="40" name="TextBox 39"/>
            <p:cNvSpPr txBox="1"/>
            <p:nvPr/>
          </p:nvSpPr>
          <p:spPr>
            <a:xfrm>
              <a:off x="-4218013" y="2922825"/>
              <a:ext cx="2997889" cy="4801314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400" b="1" dirty="0" smtClean="0"/>
                <a:t>Watch</a:t>
              </a:r>
            </a:p>
            <a:p>
              <a:r>
                <a:rPr lang="en-US" sz="3400" b="1" dirty="0" smtClean="0"/>
                <a:t>Marker ID: 4</a:t>
              </a:r>
            </a:p>
            <a:p>
              <a:r>
                <a:rPr lang="en-US" sz="3400" b="1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Heart Rate: 122</a:t>
              </a:r>
            </a:p>
            <a:p>
              <a:r>
                <a:rPr lang="en-US" sz="3400" b="1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Speed: 20</a:t>
              </a:r>
            </a:p>
            <a:p>
              <a:endParaRPr lang="en-US" sz="3400" b="1" dirty="0" smtClean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  <a:p>
              <a:r>
                <a:rPr lang="en-US" sz="3400" b="1" dirty="0" smtClean="0"/>
                <a:t>Mobile</a:t>
              </a:r>
              <a:endParaRPr lang="en-US" sz="3400" b="1" dirty="0"/>
            </a:p>
            <a:p>
              <a:r>
                <a:rPr lang="en-US" sz="3400" b="1" dirty="0"/>
                <a:t>Marker ID: </a:t>
              </a:r>
              <a:r>
                <a:rPr lang="en-US" sz="3400" b="1" dirty="0" smtClean="0"/>
                <a:t>1</a:t>
              </a:r>
              <a:endParaRPr lang="en-US" sz="3400" b="1" dirty="0"/>
            </a:p>
            <a:p>
              <a:r>
                <a:rPr lang="en-US" sz="3400" b="1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Heart Rate: </a:t>
              </a:r>
              <a:r>
                <a:rPr lang="en-US" sz="3400" b="1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102</a:t>
              </a:r>
              <a:endParaRPr lang="en-US" sz="3400" b="1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  <a:p>
              <a:r>
                <a:rPr lang="en-US" sz="3400" b="1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Speed: </a:t>
              </a:r>
              <a:r>
                <a:rPr lang="en-US" sz="3400" b="1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22</a:t>
              </a:r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-4794077" y="3948960"/>
              <a:ext cx="252000" cy="252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-4665317" y="7050912"/>
              <a:ext cx="252000" cy="25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69" b="9828"/>
            <a:stretch/>
          </p:blipFill>
          <p:spPr bwMode="auto">
            <a:xfrm>
              <a:off x="-5076776" y="6983980"/>
              <a:ext cx="276255" cy="385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2112" y="7097210"/>
              <a:ext cx="258395" cy="480870"/>
            </a:xfrm>
            <a:prstGeom prst="rect">
              <a:avLst/>
            </a:prstGeom>
          </p:spPr>
        </p:pic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-5154117" y="6562112"/>
              <a:ext cx="1229600" cy="122960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-3353917" y="5201816"/>
              <a:ext cx="252000" cy="252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-1085637" y="3948960"/>
              <a:ext cx="252000" cy="252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-1085637" y="5597888"/>
              <a:ext cx="252000" cy="252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-1349285" y="7591843"/>
              <a:ext cx="252000" cy="252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" name="Straight Arrow Connector 49"/>
          <p:cNvCxnSpPr/>
          <p:nvPr/>
        </p:nvCxnSpPr>
        <p:spPr>
          <a:xfrm>
            <a:off x="4811114" y="527957"/>
            <a:ext cx="341552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495301" y="527957"/>
            <a:ext cx="339706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892367" y="266700"/>
            <a:ext cx="133946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50cm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8502766" y="3992747"/>
            <a:ext cx="12586" cy="262084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8502766" y="933450"/>
            <a:ext cx="12586" cy="259763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135585" y="3531082"/>
            <a:ext cx="10643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38cm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133728" y="-54739"/>
            <a:ext cx="9391650" cy="717164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482" y="2730887"/>
            <a:ext cx="1568711" cy="30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99327" y="4458379"/>
            <a:ext cx="1557132" cy="2176232"/>
            <a:chOff x="11540263" y="3175892"/>
            <a:chExt cx="2431905" cy="3398806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0263" y="3175892"/>
              <a:ext cx="2431905" cy="3398806"/>
            </a:xfrm>
            <a:prstGeom prst="rect">
              <a:avLst/>
            </a:prstGeom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3763" y="4082502"/>
              <a:ext cx="1384867" cy="1610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139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1893" y="1695800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3 selection techniques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6670" y="2398988"/>
            <a:ext cx="6208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Hold+Tap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  <a:p>
            <a:r>
              <a:rPr lang="en-US" sz="3200" b="1" dirty="0" err="1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Index+BackTap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  <a:p>
            <a:r>
              <a:rPr lang="en-US" sz="3200" b="1" dirty="0" err="1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Index+Pinch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8831" y="697042"/>
            <a:ext cx="7404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3 </a:t>
            </a:r>
            <a:r>
              <a:rPr lang="en-US" sz="4000" dirty="0"/>
              <a:t>×</a:t>
            </a:r>
            <a:r>
              <a:rPr lang="de-AT" sz="4000" dirty="0"/>
              <a:t> </a:t>
            </a:r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2 within-subject 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7538" y="4084816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2 anchor placements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2315" y="4788004"/>
            <a:ext cx="6208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Device </a:t>
            </a:r>
            <a:endParaRPr lang="en-US" sz="3200" b="1" dirty="0" smtClean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External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81279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95651" y="383312"/>
            <a:ext cx="4314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>
                <a:ln>
                  <a:solidFill>
                    <a:srgbClr val="404040">
                      <a:alpha val="8500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RESULTS</a:t>
            </a:r>
            <a:endParaRPr lang="en-US" sz="5400" b="1" dirty="0">
              <a:ln>
                <a:solidFill>
                  <a:srgbClr val="404040">
                    <a:alpha val="85000"/>
                  </a:srgb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Myriad Pro"/>
              <a:cs typeface="Myriad Pro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857" y="1962445"/>
            <a:ext cx="1209841" cy="79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3067796"/>
            <a:ext cx="3223018" cy="263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04" y="3067796"/>
            <a:ext cx="3562984" cy="263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92971"/>
            <a:ext cx="1881188" cy="96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38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0700" y="504723"/>
            <a:ext cx="8496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Analytic map navigation task</a:t>
            </a:r>
            <a:endParaRPr lang="en-US" sz="4000" b="1" dirty="0" smtClean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662" y="1948228"/>
            <a:ext cx="6208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SAMMI vs. Touch</a:t>
            </a:r>
          </a:p>
        </p:txBody>
      </p:sp>
    </p:spTree>
    <p:extLst>
      <p:ext uri="{BB962C8B-B14F-4D97-AF65-F5344CB8AC3E}">
        <p14:creationId xmlns:p14="http://schemas.microsoft.com/office/powerpoint/2010/main" val="217934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0" t="2500" r="17840" b="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5776" y="4216418"/>
            <a:ext cx="365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GPS </a:t>
            </a:r>
            <a:r>
              <a:rPr lang="en-CA" sz="3200" b="1" dirty="0" err="1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coord</a:t>
            </a:r>
            <a:r>
              <a:rPr lang="en-CA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.</a:t>
            </a:r>
            <a:endParaRPr lang="en-CA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  <a:p>
            <a:r>
              <a:rPr lang="en-CA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Altitude</a:t>
            </a:r>
            <a:endParaRPr lang="en-CA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  <a:p>
            <a:r>
              <a:rPr lang="en-CA" sz="3200" b="1" dirty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Heart rate</a:t>
            </a:r>
          </a:p>
          <a:p>
            <a:r>
              <a:rPr lang="en-CA" sz="3200" b="1" dirty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Music played</a:t>
            </a:r>
          </a:p>
          <a:p>
            <a:r>
              <a:rPr lang="en-CA" sz="3200" b="1" dirty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Pictures taken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36438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6393" y="1690852"/>
            <a:ext cx="75972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i="1" dirty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‘What songs were played when walking speed was low?’ </a:t>
            </a:r>
            <a:endParaRPr lang="en-CA" sz="3200" b="1" i="1" dirty="0" smtClean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  <a:p>
            <a:endParaRPr lang="en-CA" sz="3200" b="1" i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  <a:p>
            <a:r>
              <a:rPr lang="en-CA" sz="3200" b="1" i="1" dirty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‘What altitudes were measured when the heart rate was high?’ </a:t>
            </a:r>
          </a:p>
        </p:txBody>
      </p:sp>
    </p:spTree>
    <p:extLst>
      <p:ext uri="{BB962C8B-B14F-4D97-AF65-F5344CB8AC3E}">
        <p14:creationId xmlns:p14="http://schemas.microsoft.com/office/powerpoint/2010/main" val="136438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135907" y="2073225"/>
            <a:ext cx="9144000" cy="6928144"/>
            <a:chOff x="1" y="-27718"/>
            <a:chExt cx="9144000" cy="692814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43" r="32734"/>
            <a:stretch/>
          </p:blipFill>
          <p:spPr bwMode="auto">
            <a:xfrm>
              <a:off x="1" y="-27718"/>
              <a:ext cx="9144000" cy="6928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896" y="1490846"/>
              <a:ext cx="327766" cy="50621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9601" y="3618187"/>
              <a:ext cx="327766" cy="50621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5591" y="211369"/>
              <a:ext cx="327766" cy="506216"/>
            </a:xfrm>
            <a:prstGeom prst="rect">
              <a:avLst/>
            </a:prstGeom>
          </p:spPr>
        </p:pic>
        <p:pic>
          <p:nvPicPr>
            <p:cNvPr id="1029" name="Picture 5" descr="azure, base, inside, map, marker, socialize ic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1701" y="2960283"/>
              <a:ext cx="468683" cy="468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5" descr="azure, base, inside, map, marker, socialize ic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4086" y="6155613"/>
              <a:ext cx="378540" cy="378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 descr="azure, base, inside, map, marker, socialize ic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367" y="4124403"/>
              <a:ext cx="378540" cy="378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5" descr="azure, base, inside, map, marker, socialize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-224232"/>
            <a:ext cx="378540" cy="37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azure, base, inside, map, marker, socialize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11" y="-406259"/>
            <a:ext cx="378540" cy="37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7600995" y="7875689"/>
            <a:ext cx="1228479" cy="828861"/>
            <a:chOff x="6038895" y="2924942"/>
            <a:chExt cx="1228479" cy="828861"/>
          </a:xfrm>
        </p:grpSpPr>
        <p:grpSp>
          <p:nvGrpSpPr>
            <p:cNvPr id="21" name="Group 20"/>
            <p:cNvGrpSpPr/>
            <p:nvPr/>
          </p:nvGrpSpPr>
          <p:grpSpPr>
            <a:xfrm>
              <a:off x="6038895" y="2924942"/>
              <a:ext cx="1197401" cy="828861"/>
              <a:chOff x="932925" y="1700806"/>
              <a:chExt cx="1197401" cy="828861"/>
            </a:xfrm>
          </p:grpSpPr>
          <p:pic>
            <p:nvPicPr>
              <p:cNvPr id="28" name="Picture 4" descr="http://www.openstreetmap.org/openlayers/img/cloud-popup-relative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761"/>
              <a:stretch/>
            </p:blipFill>
            <p:spPr bwMode="auto">
              <a:xfrm>
                <a:off x="932925" y="1700806"/>
                <a:ext cx="1197401" cy="828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8" descr="http://a4.mzstatic.com/us/r30/Purple/b1/47/d2/mzl.gtjxwwuz.175x175-75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842" y="1966393"/>
                <a:ext cx="157320" cy="15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0" descr="http://www.prodigium-mobile.com/img/music-icon-04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6632" y="1972878"/>
                <a:ext cx="157446" cy="1574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2" descr="http://files.softicons.com/download/application-icons/circle-icons-by-martz90/png/512x512/camera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3334" y="2178874"/>
                <a:ext cx="141934" cy="1419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4" descr="http://oneseedexpeditions.com/site/wp-content/uploads/2013/09/mountain-icon1-e1379358524357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7194" y="2181707"/>
                <a:ext cx="129655" cy="1296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1075654" y="1741447"/>
                <a:ext cx="688009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Biking-High</a:t>
                </a:r>
                <a:endParaRPr lang="en-US" sz="7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6" descr="C:\Users\Khalad\AndroidStudioProjects\Experiment3 - 2014-09-16\mobile\src\main\res\drawable-hdpi\img_activity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777" y="2967811"/>
              <a:ext cx="164255" cy="164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6176802" y="3165638"/>
              <a:ext cx="562975" cy="20005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High-100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10811" y="3156937"/>
              <a:ext cx="55656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Beyonce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710811" y="3372961"/>
              <a:ext cx="54373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Low-208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10" descr="C:\Users\Khalad\AndroidStudioProjects\Experiment3 - 2014-09-16\mobile\src\main\res\drawable-hdpi\dog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9141" y="3374133"/>
              <a:ext cx="190500" cy="19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9" descr="C:\Users\Khalad\AndroidStudioProjects\Experiment3 - 2014-09-16\mobile\src\main\res\drawable-hdpi\img_pin_it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9141" y="3564633"/>
              <a:ext cx="242888" cy="18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8704" y="6433754"/>
            <a:ext cx="885664" cy="5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18" y="-1248183"/>
            <a:ext cx="1186247" cy="80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98" y="-2258362"/>
            <a:ext cx="859033" cy="48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9763">
            <a:off x="15624725" y="1915851"/>
            <a:ext cx="2824145" cy="4364307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-440081" y="-406259"/>
            <a:ext cx="9685680" cy="7264259"/>
            <a:chOff x="4247944" y="-699797"/>
            <a:chExt cx="9685680" cy="72642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1" t="2610" r="35095" b="44148"/>
            <a:stretch/>
          </p:blipFill>
          <p:spPr>
            <a:xfrm>
              <a:off x="4247944" y="-699797"/>
              <a:ext cx="9685680" cy="7264259"/>
            </a:xfrm>
            <a:prstGeom prst="rect">
              <a:avLst/>
            </a:prstGeom>
          </p:spPr>
        </p:pic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7972" y="1988630"/>
              <a:ext cx="1641756" cy="364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913" y="2721429"/>
            <a:ext cx="1215543" cy="83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23" y="3383195"/>
            <a:ext cx="1145541" cy="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212" y="4876943"/>
            <a:ext cx="841926" cy="46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" name="Picture 1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468" y="4877460"/>
            <a:ext cx="808940" cy="4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7772">
            <a:off x="-404342" y="6547921"/>
            <a:ext cx="3245794" cy="501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5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L 0.18437 -0.510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437 -0.50982 L 0.16042 -0.570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-30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7 -0.50982 L 0.2684 -0.3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94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84 -0.32 L 0.18437 -0.509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1" y="-950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98844E-6 L -0.08889 -0.2145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4" y="-10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7 -0.50982 L 0.2224 -0.4203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" y="44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4 -0.42034 L 0.18437 -0.5098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-4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4" t="39440" r="46385" b="18421"/>
          <a:stretch/>
        </p:blipFill>
        <p:spPr bwMode="auto">
          <a:xfrm>
            <a:off x="4355975" y="2780928"/>
            <a:ext cx="1944217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 descr="azure, base, inside, map, marker, socializ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805" y="4367786"/>
            <a:ext cx="378540" cy="37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488" y="3250170"/>
            <a:ext cx="1893856" cy="67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3175715" y="2128898"/>
            <a:ext cx="6987915" cy="9325674"/>
            <a:chOff x="-230366" y="-494640"/>
            <a:chExt cx="6305820" cy="907256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0366" y="-494640"/>
              <a:ext cx="6305820" cy="9072566"/>
            </a:xfrm>
            <a:prstGeom prst="rect">
              <a:avLst/>
            </a:prstGeom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085" y="260385"/>
              <a:ext cx="1641756" cy="364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51" y="5563452"/>
            <a:ext cx="884519" cy="49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932" y="5563451"/>
            <a:ext cx="852498" cy="49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23" y="5032530"/>
            <a:ext cx="869292" cy="49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3231">
            <a:off x="-403440" y="6222847"/>
            <a:ext cx="3379081" cy="522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2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23994 -0.589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7" y="-2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23994 -0.58981 L 0.21771 0.1842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3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r="32734"/>
          <a:stretch/>
        </p:blipFill>
        <p:spPr bwMode="auto">
          <a:xfrm>
            <a:off x="1" y="-27718"/>
            <a:ext cx="9144000" cy="692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96" y="1490846"/>
            <a:ext cx="327766" cy="506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301" y="5057963"/>
            <a:ext cx="327766" cy="506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591" y="211369"/>
            <a:ext cx="327766" cy="506216"/>
          </a:xfrm>
          <a:prstGeom prst="rect">
            <a:avLst/>
          </a:prstGeom>
        </p:spPr>
      </p:pic>
      <p:pic>
        <p:nvPicPr>
          <p:cNvPr id="1029" name="Picture 5" descr="azure, base, inside, map, marker, socialize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701" y="2960283"/>
            <a:ext cx="468683" cy="46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azure, base, inside, map, marker, socialize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086" y="6155613"/>
            <a:ext cx="378540" cy="37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azure, base, inside, map, marker, socialize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367" y="4124403"/>
            <a:ext cx="378540" cy="37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azure, base, inside, map, marker, socialize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-224232"/>
            <a:ext cx="378540" cy="37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azure, base, inside, map, marker, socialize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11" y="-406259"/>
            <a:ext cx="378540" cy="37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278" y="1528239"/>
            <a:ext cx="2190060" cy="420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-3265848" y="6537523"/>
            <a:ext cx="1228479" cy="828861"/>
            <a:chOff x="6038895" y="2924942"/>
            <a:chExt cx="1228479" cy="828861"/>
          </a:xfrm>
        </p:grpSpPr>
        <p:grpSp>
          <p:nvGrpSpPr>
            <p:cNvPr id="21" name="Group 20"/>
            <p:cNvGrpSpPr/>
            <p:nvPr/>
          </p:nvGrpSpPr>
          <p:grpSpPr>
            <a:xfrm>
              <a:off x="6038895" y="2924942"/>
              <a:ext cx="1197401" cy="828861"/>
              <a:chOff x="932925" y="1700806"/>
              <a:chExt cx="1197401" cy="828861"/>
            </a:xfrm>
          </p:grpSpPr>
          <p:pic>
            <p:nvPicPr>
              <p:cNvPr id="28" name="Picture 4" descr="http://www.openstreetmap.org/openlayers/img/cloud-popup-relative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761"/>
              <a:stretch/>
            </p:blipFill>
            <p:spPr bwMode="auto">
              <a:xfrm>
                <a:off x="932925" y="1700806"/>
                <a:ext cx="1197401" cy="828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8" descr="http://a4.mzstatic.com/us/r30/Purple/b1/47/d2/mzl.gtjxwwuz.175x175-75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842" y="1966393"/>
                <a:ext cx="157320" cy="15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0" descr="http://www.prodigium-mobile.com/img/music-icon-04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6632" y="1972878"/>
                <a:ext cx="157446" cy="1574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2" descr="http://files.softicons.com/download/application-icons/circle-icons-by-martz90/png/512x512/camera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3334" y="2178874"/>
                <a:ext cx="141934" cy="1419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4" descr="http://oneseedexpeditions.com/site/wp-content/uploads/2013/09/mountain-icon1-e1379358524357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7194" y="2181707"/>
                <a:ext cx="129655" cy="1296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1075654" y="1741447"/>
                <a:ext cx="688009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Biking-High</a:t>
                </a:r>
                <a:endParaRPr lang="en-US" sz="7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6" descr="C:\Users\Khalad\AndroidStudioProjects\Experiment3 - 2014-09-16\mobile\src\main\res\drawable-hdpi\img_activity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777" y="2967811"/>
              <a:ext cx="164255" cy="164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6176802" y="3165638"/>
              <a:ext cx="562975" cy="20005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High-100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10811" y="3156937"/>
              <a:ext cx="55656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Beyonce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710811" y="3372961"/>
              <a:ext cx="54373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Low-208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10" descr="C:\Users\Khalad\AndroidStudioProjects\Experiment3 - 2014-09-16\mobile\src\main\res\drawable-hdpi\dog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9141" y="3374133"/>
              <a:ext cx="190500" cy="19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9" descr="C:\Users\Khalad\AndroidStudioProjects\Experiment3 - 2014-09-16\mobile\src\main\res\drawable-hdpi\img_pin_it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9141" y="3564633"/>
              <a:ext cx="242888" cy="18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5154" y="406758"/>
            <a:ext cx="885664" cy="5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8155" y="3898415"/>
            <a:ext cx="1215543" cy="83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858" y="-2383154"/>
            <a:ext cx="1145541" cy="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5154" y="1619330"/>
            <a:ext cx="1186247" cy="80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0641" y="3003010"/>
            <a:ext cx="859033" cy="48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205488" y="1743954"/>
            <a:ext cx="6305820" cy="9072566"/>
            <a:chOff x="-230366" y="-494640"/>
            <a:chExt cx="6305820" cy="90725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0366" y="-494640"/>
              <a:ext cx="6305820" cy="9072566"/>
            </a:xfrm>
            <a:prstGeom prst="rect">
              <a:avLst/>
            </a:prstGeom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085" y="260385"/>
              <a:ext cx="1641756" cy="364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8264" y="871695"/>
            <a:ext cx="841926" cy="46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" name="Picture 1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277" y="5097758"/>
            <a:ext cx="808940" cy="4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9333570" y="-3800474"/>
            <a:ext cx="2834640" cy="2834640"/>
            <a:chOff x="9333570" y="-3800474"/>
            <a:chExt cx="2834640" cy="2834640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3570" y="-3800474"/>
              <a:ext cx="2834640" cy="2834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50" y="-2203598"/>
              <a:ext cx="2382844" cy="1229547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5384" y="-1424210"/>
              <a:ext cx="381053" cy="381053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603925" y="-2155647"/>
              <a:ext cx="109677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latin typeface="Arial Narrow" pitchFamily="34" charset="0"/>
                </a:rPr>
                <a:t>Biking-Mid</a:t>
              </a:r>
              <a:endParaRPr lang="en-US" sz="1700" b="1" dirty="0">
                <a:latin typeface="Arial Narrow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631483" y="-1799014"/>
              <a:ext cx="80021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latin typeface="Arial Narrow" pitchFamily="34" charset="0"/>
                </a:rPr>
                <a:t>Low-75</a:t>
              </a:r>
              <a:endParaRPr lang="en-US" sz="1700" b="1" dirty="0">
                <a:latin typeface="Arial Narrow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654453" y="-1712242"/>
              <a:ext cx="41229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latin typeface="Arial Narrow" pitchFamily="34" charset="0"/>
                </a:rPr>
                <a:t>U2</a:t>
              </a:r>
              <a:endParaRPr lang="en-US" sz="1700" b="1" dirty="0">
                <a:latin typeface="Arial Narrow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703561" y="-1359822"/>
              <a:ext cx="84991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latin typeface="Arial Narrow" pitchFamily="34" charset="0"/>
                </a:rPr>
                <a:t>Mid-203</a:t>
              </a:r>
              <a:endParaRPr lang="en-US" sz="1700" b="1" dirty="0">
                <a:latin typeface="Arial Narrow" pitchFamily="34" charset="0"/>
              </a:endParaRPr>
            </a:p>
          </p:txBody>
        </p:sp>
        <p:pic>
          <p:nvPicPr>
            <p:cNvPr id="48" name="Picture 7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69" b="9828"/>
            <a:stretch/>
          </p:blipFill>
          <p:spPr bwMode="auto">
            <a:xfrm>
              <a:off x="9782310" y="-2698546"/>
              <a:ext cx="154991" cy="216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9698298" y="-2987048"/>
              <a:ext cx="712370" cy="712370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10234839" y="-3364039"/>
              <a:ext cx="121655" cy="12165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11302551" y="-2590303"/>
              <a:ext cx="121655" cy="12165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11700665" y="-1655868"/>
              <a:ext cx="121655" cy="12165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10769151" y="-3085603"/>
              <a:ext cx="121655" cy="12165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10712490" y="-1767998"/>
              <a:ext cx="121655" cy="12165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10004484" y="-2668625"/>
              <a:ext cx="109728" cy="10972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9699230" y="-3145954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9703491" y="-3349376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9832580" y="-3516380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10394233" y="-3309118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10538249" y="-3224410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10661057" y="-3152402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10764815" y="-3086744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10887623" y="-2959366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10982997" y="-2874658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11118251" y="-2802650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11196609" y="-2714004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11255917" y="-2648346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11300367" y="-2589038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11487053" y="-2247794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11408695" y="-2413272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11618369" y="-2010562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11690377" y="-1784250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11709617" y="-1694973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11756035" y="-1362490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11664977" y="-1218474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11480703" y="-1089316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11048655" y="-1409098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10823869" y="-1578514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>
              <a:spLocks noChangeAspect="1"/>
            </p:cNvSpPr>
            <p:nvPr/>
          </p:nvSpPr>
          <p:spPr>
            <a:xfrm>
              <a:off x="10684045" y="-1828446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10523137" y="-2040154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10328321" y="-2222270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10154589" y="-2498104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10103789" y="-2548904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9991523" y="-2688604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9944915" y="-2728862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9938565" y="-2747912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9847507" y="-2864370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10044481" y="-3440434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11165876" y="-2763787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10187356" y="-3392809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968" y="871695"/>
            <a:ext cx="3571875" cy="871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3" t="10951" r="17627"/>
          <a:stretch/>
        </p:blipFill>
        <p:spPr>
          <a:xfrm>
            <a:off x="-88900" y="1648972"/>
            <a:ext cx="2795944" cy="8291483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92" y="5394757"/>
            <a:ext cx="746431" cy="75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13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5" r="4720" b="20602"/>
          <a:stretch/>
        </p:blipFill>
        <p:spPr bwMode="auto">
          <a:xfrm>
            <a:off x="-7620" y="-10131"/>
            <a:ext cx="9144000" cy="686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532062" y="7248525"/>
            <a:ext cx="2133600" cy="365125"/>
          </a:xfrm>
        </p:spPr>
        <p:txBody>
          <a:bodyPr/>
          <a:lstStyle/>
          <a:p>
            <a:fld id="{DB5C0DF2-10E1-4B00-AA66-64EDBAE2BCDD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328" y="234646"/>
            <a:ext cx="419178" cy="6473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342" y="4304882"/>
            <a:ext cx="419178" cy="6473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380" y="2870884"/>
            <a:ext cx="419178" cy="647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56" y="2403169"/>
            <a:ext cx="419178" cy="647397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 rot="20323791">
            <a:off x="520215" y="3791460"/>
            <a:ext cx="1008112" cy="774183"/>
            <a:chOff x="-7763090" y="2967957"/>
            <a:chExt cx="1008112" cy="774183"/>
          </a:xfrm>
        </p:grpSpPr>
        <p:grpSp>
          <p:nvGrpSpPr>
            <p:cNvPr id="12" name="Group 11"/>
            <p:cNvGrpSpPr/>
            <p:nvPr/>
          </p:nvGrpSpPr>
          <p:grpSpPr>
            <a:xfrm rot="2263551">
              <a:off x="-7763090" y="2967957"/>
              <a:ext cx="1008112" cy="774183"/>
              <a:chOff x="908536" y="3837892"/>
              <a:chExt cx="953568" cy="774183"/>
            </a:xfrm>
          </p:grpSpPr>
          <p:pic>
            <p:nvPicPr>
              <p:cNvPr id="14" name="Picture 1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350" y="3860222"/>
                <a:ext cx="817346" cy="7518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908536" y="3837892"/>
                <a:ext cx="95356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Arc de Triomphe</a:t>
                </a:r>
              </a:p>
            </p:txBody>
          </p:sp>
        </p:grpSp>
        <p:pic>
          <p:nvPicPr>
            <p:cNvPr id="27" name="Picture 8" descr="https://encrypted-tbn3.gstatic.com/images?q=tbn:ANd9GcSsZ_XNrv4disJqy7cJif77C81BYR7MWcnjEDix5c16y_cHsy2O5llBxvU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3" r="17388"/>
            <a:stretch/>
          </p:blipFill>
          <p:spPr bwMode="auto">
            <a:xfrm rot="2353423">
              <a:off x="-7618925" y="3248271"/>
              <a:ext cx="233270" cy="233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http://www.howdoyousaythatword.com/wp-content/uploads/2012/07/Arc-de-Triomphe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25133">
              <a:off x="-7403140" y="3464350"/>
              <a:ext cx="344292" cy="225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89" y="535712"/>
            <a:ext cx="5938322" cy="854382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873892" y="1322303"/>
            <a:ext cx="1679627" cy="1404564"/>
            <a:chOff x="12636896" y="1309652"/>
            <a:chExt cx="1679627" cy="1404564"/>
          </a:xfrm>
        </p:grpSpPr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36896" y="1309652"/>
              <a:ext cx="1656184" cy="14045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12636896" y="1359713"/>
              <a:ext cx="1679627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5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Louvre Museum</a:t>
              </a:r>
              <a:endParaRPr lang="en-US" sz="16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10" descr="http://famouswonders.com/wp-content/uploads/2009/04/louvre-museum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38"/>
            <a:stretch/>
          </p:blipFill>
          <p:spPr bwMode="auto">
            <a:xfrm>
              <a:off x="12780912" y="1669691"/>
              <a:ext cx="792088" cy="539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4" descr="http://www.louvre.fr/sites/default/files/imagecache/940x768/medias/medias_images/images/louvre-ltigtportrait-lisa-gherardiniltigt-epouse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99060" y="1669692"/>
              <a:ext cx="408116" cy="539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955">
            <a:off x="-5512295" y="8459119"/>
            <a:ext cx="7366386" cy="470983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7620" y="5529509"/>
            <a:ext cx="9151620" cy="132343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CA" sz="4000" b="1" dirty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SAMMI: Spatially-Aware Multi-Mobile Interface</a:t>
            </a:r>
            <a:endParaRPr lang="en-US" sz="4000" b="1" dirty="0">
              <a:ln>
                <a:solidFill>
                  <a:schemeClr val="bg1">
                    <a:alpha val="50000"/>
                  </a:scheme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28571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35833 -0.971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4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1501" y="1868382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2 techniques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42109" y="2523466"/>
            <a:ext cx="6208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Touch</a:t>
            </a:r>
          </a:p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SAMMI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1501" y="671642"/>
            <a:ext cx="7404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2 </a:t>
            </a:r>
            <a:r>
              <a:rPr lang="en-US" sz="4000" dirty="0"/>
              <a:t>×</a:t>
            </a:r>
            <a:r>
              <a:rPr lang="de-AT" sz="4000" dirty="0"/>
              <a:t> </a:t>
            </a:r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2 within-subject design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1720" y="3815535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2</a:t>
            </a:r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 number of </a:t>
            </a:r>
            <a:r>
              <a:rPr lang="en-US" sz="4000" b="1" dirty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m</a:t>
            </a:r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arkers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31502" y="4635451"/>
            <a:ext cx="6208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6 markers</a:t>
            </a:r>
            <a:endParaRPr lang="en-US" sz="3200" b="1" dirty="0" smtClean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12 markers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31664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654629"/>
            <a:ext cx="4822659" cy="352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4595651" y="383312"/>
            <a:ext cx="4314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>
                <a:ln>
                  <a:solidFill>
                    <a:srgbClr val="404040">
                      <a:alpha val="8500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RESULTS</a:t>
            </a:r>
            <a:endParaRPr lang="en-US" sz="5400" b="1" dirty="0">
              <a:ln>
                <a:solidFill>
                  <a:srgbClr val="404040">
                    <a:alpha val="85000"/>
                  </a:srgb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5617385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~28% faster</a:t>
            </a:r>
            <a:endParaRPr lang="en-US" sz="6000" b="1" dirty="0" smtClean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69041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695598"/>
            <a:ext cx="8629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SAMMI </a:t>
            </a:r>
          </a:p>
          <a:p>
            <a:pPr algn="r"/>
            <a:r>
              <a:rPr lang="en-US" sz="66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273735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07207"/>
            <a:ext cx="9144001" cy="29020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4571" y="501846"/>
            <a:ext cx="6208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Video browsing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97382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6112" y="49084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Coordinated mobile devices for collaboration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r="8921"/>
          <a:stretch/>
        </p:blipFill>
        <p:spPr bwMode="auto">
          <a:xfrm>
            <a:off x="14513" y="2040519"/>
            <a:ext cx="9173314" cy="3678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464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937" y="974644"/>
            <a:ext cx="74045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SAMMI</a:t>
            </a:r>
            <a:r>
              <a:rPr lang="en-CA" sz="28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: A Spatially-Aware Multi-Mobile Interface</a:t>
            </a:r>
            <a:endParaRPr lang="en-US" sz="2800" b="1" dirty="0" smtClean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4936" y="2338101"/>
            <a:ext cx="7404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SAMMI’s </a:t>
            </a:r>
            <a:r>
              <a:rPr lang="en-CA" sz="2800" b="1" dirty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design </a:t>
            </a:r>
            <a:r>
              <a:rPr lang="en-CA" sz="28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space</a:t>
            </a:r>
            <a:endParaRPr lang="en-US" sz="2800" b="1" dirty="0" smtClean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4935" y="3456891"/>
            <a:ext cx="74045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SAMMI as </a:t>
            </a:r>
            <a:r>
              <a:rPr lang="en-CA" sz="2800" b="1" dirty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an efficient spatial navigation </a:t>
            </a:r>
            <a:r>
              <a:rPr lang="en-CA" sz="28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interface</a:t>
            </a:r>
            <a:endParaRPr lang="en-US" sz="28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  <a:p>
            <a:endParaRPr lang="en-US" sz="2800" b="1" dirty="0" smtClean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15176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9300" y="300228"/>
            <a:ext cx="8128000" cy="4014438"/>
            <a:chOff x="749300" y="300228"/>
            <a:chExt cx="8128000" cy="4014438"/>
          </a:xfrm>
        </p:grpSpPr>
        <p:sp>
          <p:nvSpPr>
            <p:cNvPr id="6" name="TextBox 5"/>
            <p:cNvSpPr txBox="1"/>
            <p:nvPr/>
          </p:nvSpPr>
          <p:spPr>
            <a:xfrm>
              <a:off x="2433548" y="300228"/>
              <a:ext cx="644375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5000" b="1" dirty="0">
                  <a:ln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984807"/>
                  </a:solidFill>
                  <a:latin typeface="Myriad Pro"/>
                  <a:cs typeface="Myriad Pro"/>
                </a:rPr>
                <a:t>SAMMI: </a:t>
              </a:r>
              <a:endParaRPr lang="en-US" sz="5000" b="1" dirty="0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schemeClr val="bg1"/>
                </a:solidFill>
                <a:latin typeface="Myriad Pro"/>
                <a:cs typeface="Myriad Pro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9300" y="1159042"/>
              <a:ext cx="80772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4000" b="1" dirty="0">
                  <a:ln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984807"/>
                  </a:solidFill>
                  <a:latin typeface="Myriad Pro"/>
                  <a:cs typeface="Myriad Pro"/>
                </a:rPr>
                <a:t>A Spatially-Aware Multi-Mobile Interface for Analytic Map Navigation Tasks</a:t>
              </a:r>
              <a:endParaRPr lang="en-US" sz="4000" b="1" dirty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638300" y="3853001"/>
              <a:ext cx="71628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defRPr/>
              </a:pPr>
              <a:r>
                <a:rPr lang="en-US" sz="2400" b="1" dirty="0">
                  <a:ln>
                    <a:solidFill>
                      <a:srgbClr val="404040">
                        <a:alpha val="70000"/>
                      </a:srgbClr>
                    </a:solidFill>
                  </a:ln>
                  <a:solidFill>
                    <a:prstClr val="white">
                      <a:lumMod val="50000"/>
                    </a:prstClr>
                  </a:solidFill>
                  <a:latin typeface="Myriad Pro"/>
                  <a:cs typeface="Myriad Pro"/>
                </a:rPr>
                <a:t>Khalad Hasan, David </a:t>
              </a:r>
              <a:r>
                <a:rPr lang="en-US" sz="2400" b="1" dirty="0" err="1">
                  <a:ln>
                    <a:solidFill>
                      <a:srgbClr val="404040">
                        <a:alpha val="70000"/>
                      </a:srgbClr>
                    </a:solidFill>
                  </a:ln>
                  <a:solidFill>
                    <a:prstClr val="white">
                      <a:lumMod val="50000"/>
                    </a:prstClr>
                  </a:solidFill>
                  <a:latin typeface="Myriad Pro"/>
                  <a:cs typeface="Myriad Pro"/>
                </a:rPr>
                <a:t>Ahlström</a:t>
              </a:r>
              <a:r>
                <a:rPr lang="en-US" sz="2400" b="1" dirty="0">
                  <a:ln>
                    <a:solidFill>
                      <a:srgbClr val="404040">
                        <a:alpha val="70000"/>
                      </a:srgbClr>
                    </a:solidFill>
                  </a:ln>
                  <a:solidFill>
                    <a:prstClr val="white">
                      <a:lumMod val="50000"/>
                    </a:prstClr>
                  </a:solidFill>
                  <a:latin typeface="Myriad Pro"/>
                  <a:cs typeface="Myriad Pro"/>
                </a:rPr>
                <a:t>, Pourang Irani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544563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Thank you</a:t>
            </a:r>
            <a:endParaRPr lang="en-US" sz="5400" b="1" dirty="0">
              <a:ln>
                <a:solidFill>
                  <a:schemeClr val="bg1">
                    <a:alpha val="50000"/>
                  </a:scheme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76792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1343" y="381229"/>
            <a:ext cx="4055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Contributions</a:t>
            </a:r>
            <a:endParaRPr lang="en-US" sz="4000" b="1" dirty="0">
              <a:ln>
                <a:solidFill>
                  <a:srgbClr val="404040">
                    <a:alpha val="7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9623" y="1577035"/>
            <a:ext cx="54608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404040"/>
                </a:solidFill>
                <a:latin typeface="Myriad Pro"/>
                <a:cs typeface="Myriad Pro"/>
              </a:rPr>
              <a:t>SAMMI</a:t>
            </a:r>
          </a:p>
          <a:p>
            <a:pPr>
              <a:lnSpc>
                <a:spcPct val="150000"/>
              </a:lnSpc>
            </a:pPr>
            <a:r>
              <a:rPr lang="en-CA" sz="2400" b="1" dirty="0" smtClean="0">
                <a:solidFill>
                  <a:srgbClr val="404040"/>
                </a:solidFill>
                <a:latin typeface="Myriad Pro"/>
                <a:cs typeface="Myriad Pro"/>
              </a:rPr>
              <a:t>Design space exploration</a:t>
            </a:r>
          </a:p>
          <a:p>
            <a:pPr>
              <a:lnSpc>
                <a:spcPct val="150000"/>
              </a:lnSpc>
            </a:pPr>
            <a:r>
              <a:rPr lang="en-CA" sz="2400" b="1" dirty="0" smtClean="0">
                <a:solidFill>
                  <a:srgbClr val="404040"/>
                </a:solidFill>
                <a:latin typeface="Myriad Pro"/>
                <a:cs typeface="Myriad Pro"/>
              </a:rPr>
              <a:t>Complex analytic tasks</a:t>
            </a:r>
            <a:endParaRPr lang="en-US" sz="24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95249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695598"/>
            <a:ext cx="8629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Related </a:t>
            </a:r>
          </a:p>
          <a:p>
            <a:pPr algn="r"/>
            <a:r>
              <a:rPr lang="en-US" sz="66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6002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368571" y="5620372"/>
            <a:ext cx="44139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Lucero et al., 2011 </a:t>
            </a:r>
            <a:endParaRPr lang="en-US" sz="22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8340" y="5626866"/>
            <a:ext cx="2503421" cy="366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368571" y="1025492"/>
            <a:ext cx="4413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Pass-then-around</a:t>
            </a:r>
            <a:endParaRPr lang="en-US" sz="3200" b="1" dirty="0">
              <a:ln>
                <a:solidFill>
                  <a:srgbClr val="404040">
                    <a:alpha val="7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3650" y="1014108"/>
            <a:ext cx="3352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Stitching</a:t>
            </a:r>
            <a:endParaRPr lang="en-US" sz="3200" b="1" dirty="0">
              <a:ln>
                <a:solidFill>
                  <a:srgbClr val="404040">
                    <a:alpha val="7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3650" y="5626866"/>
            <a:ext cx="335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Hinckley et al., 2004 </a:t>
            </a:r>
            <a:endParaRPr lang="en-US" sz="22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pic>
        <p:nvPicPr>
          <p:cNvPr id="2" name="passthemaround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571" y="2438400"/>
            <a:ext cx="4413956" cy="2482850"/>
          </a:xfrm>
          <a:prstGeom prst="rect">
            <a:avLst/>
          </a:prstGeom>
        </p:spPr>
      </p:pic>
      <p:pic>
        <p:nvPicPr>
          <p:cNvPr id="7" name="Stitching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3650" y="2438400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8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45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3000528" y="39362"/>
            <a:ext cx="31086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Duet</a:t>
            </a:r>
            <a:endParaRPr lang="en-US" sz="3200" b="1" dirty="0">
              <a:ln>
                <a:solidFill>
                  <a:srgbClr val="404040">
                    <a:alpha val="7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00528" y="6232542"/>
            <a:ext cx="29361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Chen 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et </a:t>
            </a:r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al., 2014</a:t>
            </a:r>
            <a:endParaRPr lang="en-US" sz="22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pic>
        <p:nvPicPr>
          <p:cNvPr id="2" name="Due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191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3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12939" y="378146"/>
            <a:ext cx="7752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Spatially aware navigation</a:t>
            </a:r>
            <a:endParaRPr lang="en-US" sz="40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99" y="1203117"/>
            <a:ext cx="27971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1993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 – </a:t>
            </a:r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Fitzmaurice </a:t>
            </a:r>
            <a:endParaRPr lang="en-US" sz="22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595" y="1668071"/>
            <a:ext cx="5129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Peephole interfaces</a:t>
            </a:r>
            <a:endParaRPr lang="en-US" sz="24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9794" y="2183078"/>
            <a:ext cx="39655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2002 – 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Tsang et al</a:t>
            </a:r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.</a:t>
            </a:r>
          </a:p>
          <a:p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2003 – Yee</a:t>
            </a:r>
          </a:p>
          <a:p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2006 – </a:t>
            </a:r>
            <a:r>
              <a:rPr lang="en-US" sz="2200" b="1" dirty="0" err="1">
                <a:solidFill>
                  <a:srgbClr val="404040"/>
                </a:solidFill>
                <a:latin typeface="Myriad Pro"/>
                <a:cs typeface="Myriad Pro"/>
              </a:rPr>
              <a:t>Mehra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 et al.</a:t>
            </a:r>
          </a:p>
          <a:p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2006 – </a:t>
            </a:r>
            <a:r>
              <a:rPr lang="en-US" sz="2200" b="1" dirty="0" err="1" smtClean="0">
                <a:solidFill>
                  <a:srgbClr val="404040"/>
                </a:solidFill>
                <a:latin typeface="Myriad Pro"/>
                <a:cs typeface="Myriad Pro"/>
              </a:rPr>
              <a:t>Olwal</a:t>
            </a:r>
            <a:endParaRPr lang="en-US" sz="2200" b="1" dirty="0" smtClean="0">
              <a:solidFill>
                <a:srgbClr val="404040"/>
              </a:solidFill>
              <a:latin typeface="Myriad Pro"/>
              <a:cs typeface="Myriad Pro"/>
            </a:endParaRPr>
          </a:p>
          <a:p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2007 – </a:t>
            </a:r>
            <a:r>
              <a:rPr lang="en-US" sz="2200" b="1" dirty="0" err="1">
                <a:solidFill>
                  <a:srgbClr val="404040"/>
                </a:solidFill>
                <a:latin typeface="Myriad Pro"/>
                <a:cs typeface="Myriad Pro"/>
              </a:rPr>
              <a:t>Rohs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 et al.</a:t>
            </a:r>
          </a:p>
          <a:p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2008 – </a:t>
            </a:r>
            <a:r>
              <a:rPr lang="en-US" sz="2200" b="1" dirty="0" err="1">
                <a:solidFill>
                  <a:srgbClr val="404040"/>
                </a:solidFill>
                <a:latin typeface="Myriad Pro"/>
                <a:cs typeface="Myriad Pro"/>
              </a:rPr>
              <a:t>Rohs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 &amp; </a:t>
            </a:r>
            <a:r>
              <a:rPr lang="en-US" sz="2200" b="1" dirty="0" err="1">
                <a:solidFill>
                  <a:srgbClr val="404040"/>
                </a:solidFill>
                <a:latin typeface="Myriad Pro"/>
                <a:cs typeface="Myriad Pro"/>
              </a:rPr>
              <a:t>Oulasvirta</a:t>
            </a:r>
            <a:endParaRPr lang="en-US" sz="2200" b="1" dirty="0">
              <a:solidFill>
                <a:srgbClr val="404040"/>
              </a:solidFill>
              <a:latin typeface="Myriad Pro"/>
              <a:cs typeface="Myriad Pro"/>
            </a:endParaRPr>
          </a:p>
          <a:p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2008 – Cao et al.</a:t>
            </a:r>
          </a:p>
          <a:p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2010 – </a:t>
            </a:r>
            <a:r>
              <a:rPr lang="en-US" sz="2200" b="1" dirty="0" err="1">
                <a:solidFill>
                  <a:srgbClr val="404040"/>
                </a:solidFill>
                <a:latin typeface="Myriad Pro"/>
                <a:cs typeface="Myriad Pro"/>
              </a:rPr>
              <a:t>Henze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 &amp; Boll</a:t>
            </a:r>
          </a:p>
          <a:p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2011 – Huber et al</a:t>
            </a:r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.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 </a:t>
            </a:r>
            <a:endParaRPr lang="en-US" sz="2200" b="1" dirty="0" smtClean="0">
              <a:solidFill>
                <a:srgbClr val="404040"/>
              </a:solidFill>
              <a:latin typeface="Myriad Pro"/>
              <a:cs typeface="Myriad Pro"/>
            </a:endParaRPr>
          </a:p>
          <a:p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2012 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– </a:t>
            </a:r>
            <a:r>
              <a:rPr lang="en-US" sz="2200" b="1" dirty="0" err="1">
                <a:solidFill>
                  <a:srgbClr val="404040"/>
                </a:solidFill>
                <a:latin typeface="Myriad Pro"/>
                <a:cs typeface="Myriad Pro"/>
              </a:rPr>
              <a:t>Pahud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 et al</a:t>
            </a:r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.</a:t>
            </a:r>
          </a:p>
          <a:p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2014 – </a:t>
            </a:r>
            <a:r>
              <a:rPr lang="en-US" sz="2200" b="1" dirty="0" err="1">
                <a:solidFill>
                  <a:srgbClr val="404040"/>
                </a:solidFill>
                <a:latin typeface="Myriad Pro"/>
                <a:cs typeface="Myriad Pro"/>
              </a:rPr>
              <a:t>Spindler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 et al</a:t>
            </a:r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.</a:t>
            </a:r>
          </a:p>
          <a:p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2014 – </a:t>
            </a:r>
            <a:r>
              <a:rPr lang="en-US" sz="2200" b="1" dirty="0" err="1">
                <a:solidFill>
                  <a:srgbClr val="404040"/>
                </a:solidFill>
                <a:latin typeface="Myriad Pro"/>
                <a:cs typeface="Myriad Pro"/>
              </a:rPr>
              <a:t>Kerber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 et al</a:t>
            </a:r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.</a:t>
            </a:r>
            <a:endParaRPr lang="en-US" sz="22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02247" y="1668071"/>
            <a:ext cx="5129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Around-device pointing</a:t>
            </a:r>
            <a:endParaRPr lang="en-US" sz="24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44594" y="2322274"/>
            <a:ext cx="27003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1998 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– </a:t>
            </a:r>
            <a:r>
              <a:rPr lang="en-US" sz="2200" b="1" dirty="0" err="1" smtClean="0">
                <a:solidFill>
                  <a:srgbClr val="404040"/>
                </a:solidFill>
                <a:latin typeface="Myriad Pro"/>
                <a:cs typeface="Myriad Pro"/>
              </a:rPr>
              <a:t>Sibert</a:t>
            </a:r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 et al.</a:t>
            </a:r>
          </a:p>
          <a:p>
            <a:r>
              <a:rPr lang="fi-FI" sz="2200" b="1" dirty="0">
                <a:solidFill>
                  <a:srgbClr val="404040"/>
                </a:solidFill>
                <a:latin typeface="Myriad Pro"/>
                <a:cs typeface="Myriad Pro"/>
              </a:rPr>
              <a:t>2008 </a:t>
            </a:r>
            <a:r>
              <a:rPr lang="fi-FI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– Forlines</a:t>
            </a:r>
          </a:p>
          <a:p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2011 – </a:t>
            </a:r>
            <a:r>
              <a:rPr lang="en-US" sz="2200" b="1" dirty="0" err="1">
                <a:solidFill>
                  <a:srgbClr val="404040"/>
                </a:solidFill>
                <a:latin typeface="Myriad Pro"/>
                <a:cs typeface="Myriad Pro"/>
              </a:rPr>
              <a:t>Ens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 et al.</a:t>
            </a:r>
          </a:p>
          <a:p>
            <a:r>
              <a:rPr lang="fi-FI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2013 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–</a:t>
            </a:r>
            <a:r>
              <a:rPr lang="fi-FI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 </a:t>
            </a:r>
            <a:r>
              <a:rPr lang="fi-FI" sz="2200" b="1" dirty="0">
                <a:solidFill>
                  <a:srgbClr val="404040"/>
                </a:solidFill>
                <a:latin typeface="Myriad Pro"/>
                <a:cs typeface="Myriad Pro"/>
              </a:rPr>
              <a:t>Jota</a:t>
            </a:r>
          </a:p>
          <a:p>
            <a:r>
              <a:rPr lang="fi-FI" sz="2200" b="1" dirty="0">
                <a:solidFill>
                  <a:srgbClr val="404040"/>
                </a:solidFill>
                <a:latin typeface="Myriad Pro"/>
                <a:cs typeface="Myriad Pro"/>
              </a:rPr>
              <a:t>2013 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–</a:t>
            </a:r>
            <a:r>
              <a:rPr lang="fi-FI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 </a:t>
            </a:r>
            <a:r>
              <a:rPr lang="fi-FI" sz="2200" b="1" dirty="0">
                <a:solidFill>
                  <a:srgbClr val="404040"/>
                </a:solidFill>
                <a:latin typeface="Myriad Pro"/>
                <a:cs typeface="Myriad Pro"/>
              </a:rPr>
              <a:t>Hasan</a:t>
            </a:r>
          </a:p>
          <a:p>
            <a:r>
              <a:rPr lang="fi-FI" sz="2200" b="1" dirty="0">
                <a:solidFill>
                  <a:srgbClr val="404040"/>
                </a:solidFill>
                <a:latin typeface="Myriad Pro"/>
                <a:cs typeface="Myriad Pro"/>
              </a:rPr>
              <a:t>2015 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–</a:t>
            </a:r>
            <a:r>
              <a:rPr lang="fi-FI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 </a:t>
            </a:r>
            <a:r>
              <a:rPr lang="fi-FI" sz="2200" b="1" dirty="0">
                <a:solidFill>
                  <a:srgbClr val="404040"/>
                </a:solidFill>
                <a:latin typeface="Myriad Pro"/>
                <a:cs typeface="Myriad Pro"/>
              </a:rPr>
              <a:t>Hasan </a:t>
            </a:r>
            <a:endParaRPr lang="en-US" sz="22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2714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5018</TotalTime>
  <Words>532</Words>
  <Application>Microsoft Office PowerPoint</Application>
  <PresentationFormat>On-screen Show (4:3)</PresentationFormat>
  <Paragraphs>226</Paragraphs>
  <Slides>46</Slides>
  <Notes>46</Notes>
  <HiddenSlides>2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Arial Narrow</vt:lpstr>
      <vt:lpstr>Calibri</vt:lpstr>
      <vt:lpstr>Myriad Pro</vt:lpstr>
      <vt:lpstr>Segoe UI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Alpen-Adria Universität Klagenfurt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Ahlström</dc:creator>
  <cp:lastModifiedBy>Khalad</cp:lastModifiedBy>
  <cp:revision>494</cp:revision>
  <dcterms:created xsi:type="dcterms:W3CDTF">2015-08-03T16:25:36Z</dcterms:created>
  <dcterms:modified xsi:type="dcterms:W3CDTF">2016-03-11T17:35:22Z</dcterms:modified>
</cp:coreProperties>
</file>