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2B"/>
    <a:srgbClr val="FF0D0D"/>
    <a:srgbClr val="8EB4E3"/>
    <a:srgbClr val="000000"/>
    <a:srgbClr val="558ED5"/>
    <a:srgbClr val="DCE6F2"/>
    <a:srgbClr val="4F81BD"/>
    <a:srgbClr val="0066CC"/>
    <a:srgbClr val="F8F8F8"/>
    <a:srgbClr val="A3B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10" autoAdjust="0"/>
    <p:restoredTop sz="97002" autoAdjust="0"/>
  </p:normalViewPr>
  <p:slideViewPr>
    <p:cSldViewPr>
      <p:cViewPr>
        <p:scale>
          <a:sx n="125" d="100"/>
          <a:sy n="125" d="100"/>
        </p:scale>
        <p:origin x="1158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87B-AE54-48A2-8266-BCB8A1082C9D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D594-9F1C-488D-825C-F495746661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06D-360A-4EAB-A009-8693D13C8383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29FF-F813-446A-B8EF-E4151A72E8E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05B1-9034-4F62-BFE9-4646DFF2AAED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9036-5258-4511-A007-27A8439AC2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2A0-A967-4A01-A832-F6178E7F7C35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FFC7-EE39-4767-B30B-E6F8CE62A3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B17F-992D-45DF-891B-F09AC512E6B2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BDC3-29DE-47FB-AC2E-C26D4124BA7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64AE-A38D-4D04-B211-345EE5885A9E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115B-9FD0-4478-8269-DC8759FA673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BAA-38ED-4FE6-877B-97C22C8FB8F0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9211-7DEB-4679-B932-9AC31B45BB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8508-AAED-4FA3-B85A-B5480AE3C21A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294F-35D9-4247-8BCC-6084E34F573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AD89-FFC4-45EA-BDF6-145B9533D754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20B-579B-4B7C-87C0-529B295561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D260-6261-497A-8522-D01D92E54C75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3764-59C1-4040-B5DC-5BE1314C98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9089-0081-4C13-B98E-9C1C302C03E0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5685-8C3C-4176-9ABA-82F755434D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440759-876D-44D3-A2A3-45259AE28C27}" type="datetimeFigureOut">
              <a:rPr lang="ja-JP" altLang="en-US"/>
              <a:pPr>
                <a:defRPr/>
              </a:pPr>
              <a:t>2007/11/22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995FA7-0238-4EF0-87B9-791A770D38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Lab Nov 19th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of probability distribution functions(PDF)?</a:t>
            </a:r>
          </a:p>
          <a:p>
            <a:r>
              <a:rPr lang="en-US" altLang="ja-JP" dirty="0" smtClean="0"/>
              <a:t>PDFs sum to 1. (probability!)</a:t>
            </a:r>
            <a:endParaRPr kumimoji="1" lang="en-US" altLang="ja-JP" dirty="0" smtClean="0"/>
          </a:p>
          <a:p>
            <a:r>
              <a:rPr lang="en-US" altLang="ja-JP" dirty="0" smtClean="0"/>
              <a:t>what if the PDFs are very similar?</a:t>
            </a:r>
          </a:p>
          <a:p>
            <a:pPr lvl="1">
              <a:buNone/>
            </a:pPr>
            <a:r>
              <a:rPr lang="en-US" altLang="ja-JP" dirty="0" smtClean="0"/>
              <a:t>The same? – larger value</a:t>
            </a:r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25602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of probability distribution functions(PDF)?</a:t>
            </a:r>
          </a:p>
          <a:p>
            <a:r>
              <a:rPr lang="en-US" altLang="ja-JP" dirty="0" smtClean="0"/>
              <a:t>PDFs sum to 1. (probability!)</a:t>
            </a:r>
            <a:endParaRPr kumimoji="1" lang="en-US" altLang="ja-JP" dirty="0" smtClean="0"/>
          </a:p>
          <a:p>
            <a:r>
              <a:rPr lang="en-US" altLang="ja-JP" dirty="0" smtClean="0"/>
              <a:t>what if the PDFs are very similar?</a:t>
            </a:r>
          </a:p>
          <a:p>
            <a:pPr lvl="1">
              <a:buNone/>
            </a:pPr>
            <a:r>
              <a:rPr lang="en-US" altLang="ja-JP" dirty="0" smtClean="0"/>
              <a:t>The same? – larger value</a:t>
            </a:r>
          </a:p>
          <a:p>
            <a:r>
              <a:rPr lang="en-US" altLang="ja-JP" dirty="0" smtClean="0"/>
              <a:t>PDFs very different?</a:t>
            </a:r>
          </a:p>
          <a:p>
            <a:pPr lvl="1"/>
            <a:r>
              <a:rPr lang="en-US" altLang="ja-JP" dirty="0" smtClean="0"/>
              <a:t>Smaller value</a:t>
            </a:r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26626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28662" y="5214950"/>
            <a:ext cx="171451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of probability distribution functions(PDF)?</a:t>
            </a:r>
          </a:p>
          <a:p>
            <a:r>
              <a:rPr lang="en-US" altLang="ja-JP" dirty="0" smtClean="0"/>
              <a:t>PDFs sum to 1. (probability!)</a:t>
            </a:r>
            <a:endParaRPr kumimoji="1" lang="en-US" altLang="ja-JP" dirty="0" smtClean="0"/>
          </a:p>
          <a:p>
            <a:r>
              <a:rPr lang="en-US" altLang="ja-JP" dirty="0" smtClean="0"/>
              <a:t>what if the PDFs are very similar?</a:t>
            </a:r>
          </a:p>
          <a:p>
            <a:pPr lvl="1">
              <a:buNone/>
            </a:pPr>
            <a:r>
              <a:rPr lang="en-US" altLang="ja-JP" dirty="0" smtClean="0"/>
              <a:t>The same? – larger value</a:t>
            </a:r>
          </a:p>
          <a:p>
            <a:r>
              <a:rPr lang="en-US" altLang="ja-JP" dirty="0" smtClean="0"/>
              <a:t>PDFs very different?</a:t>
            </a:r>
          </a:p>
          <a:p>
            <a:pPr lvl="1"/>
            <a:r>
              <a:rPr lang="en-US" altLang="ja-JP" dirty="0" smtClean="0"/>
              <a:t>Smaller value</a:t>
            </a:r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28674" name="Equation" r:id="rId3" imgW="1282680" imgH="482400" progId="Equation.3">
              <p:embed/>
            </p:oleObj>
          </a:graphicData>
        </a:graphic>
      </p:graphicFrame>
      <p:cxnSp>
        <p:nvCxnSpPr>
          <p:cNvPr id="6" name="曲線コネクタ 5"/>
          <p:cNvCxnSpPr>
            <a:endCxn id="9" idx="3"/>
          </p:cNvCxnSpPr>
          <p:nvPr/>
        </p:nvCxnSpPr>
        <p:spPr>
          <a:xfrm flipV="1">
            <a:off x="928662" y="5679297"/>
            <a:ext cx="1714512" cy="464347"/>
          </a:xfrm>
          <a:prstGeom prst="curvedConnector3">
            <a:avLst>
              <a:gd name="adj1" fmla="val 515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5214942" y="5072074"/>
            <a:ext cx="171451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曲線コネクタ 15"/>
          <p:cNvCxnSpPr>
            <a:stCxn id="15" idx="1"/>
          </p:cNvCxnSpPr>
          <p:nvPr/>
        </p:nvCxnSpPr>
        <p:spPr>
          <a:xfrm rot="10800000" flipH="1" flipV="1">
            <a:off x="5214942" y="5536421"/>
            <a:ext cx="1714512" cy="321472"/>
          </a:xfrm>
          <a:prstGeom prst="curvedConnector3">
            <a:avLst>
              <a:gd name="adj1" fmla="val 10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321439" y="567929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928662" y="628652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71472" y="5287234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probability</a:t>
            </a:r>
            <a:endParaRPr kumimoji="1" lang="ja-JP" altLang="en-US" sz="1000" dirty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1259028" y="6027592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value</a:t>
            </a:r>
            <a:endParaRPr kumimoji="1" lang="ja-JP" altLang="en-US" sz="1000" dirty="0"/>
          </a:p>
        </p:txBody>
      </p:sp>
      <p:cxnSp>
        <p:nvCxnSpPr>
          <p:cNvPr id="21" name="直線矢印コネクタ 20"/>
          <p:cNvCxnSpPr/>
          <p:nvPr/>
        </p:nvCxnSpPr>
        <p:spPr>
          <a:xfrm rot="5400000" flipH="1" flipV="1">
            <a:off x="4679157" y="555505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5286380" y="616228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29190" y="5162994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probability</a:t>
            </a:r>
            <a:endParaRPr kumimoji="1" lang="ja-JP" altLang="en-US" sz="1000" dirty="0"/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5616746" y="5903352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value</a:t>
            </a:r>
            <a:endParaRPr kumimoji="1" lang="ja-JP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28662" y="5214950"/>
            <a:ext cx="171451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of probability distribution functions(PDF)?</a:t>
            </a:r>
          </a:p>
          <a:p>
            <a:r>
              <a:rPr lang="en-US" altLang="ja-JP" dirty="0" smtClean="0"/>
              <a:t>PDFs sum to 1. (probability!)</a:t>
            </a:r>
            <a:endParaRPr kumimoji="1" lang="en-US" altLang="ja-JP" dirty="0" smtClean="0"/>
          </a:p>
          <a:p>
            <a:r>
              <a:rPr lang="en-US" altLang="ja-JP" dirty="0" smtClean="0"/>
              <a:t>what if the PDFs are very similar?</a:t>
            </a:r>
          </a:p>
          <a:p>
            <a:pPr lvl="1">
              <a:buNone/>
            </a:pPr>
            <a:r>
              <a:rPr lang="en-US" altLang="ja-JP" dirty="0" smtClean="0"/>
              <a:t>The same? – larger value</a:t>
            </a:r>
          </a:p>
          <a:p>
            <a:r>
              <a:rPr lang="en-US" altLang="ja-JP" dirty="0" smtClean="0"/>
              <a:t>PDFs very different?</a:t>
            </a:r>
          </a:p>
          <a:p>
            <a:pPr lvl="1"/>
            <a:r>
              <a:rPr lang="en-US" altLang="ja-JP" dirty="0" smtClean="0"/>
              <a:t>Smaller value</a:t>
            </a:r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29698" name="Equation" r:id="rId3" imgW="1282680" imgH="482400" progId="Equation.3">
              <p:embed/>
            </p:oleObj>
          </a:graphicData>
        </a:graphic>
      </p:graphicFrame>
      <p:cxnSp>
        <p:nvCxnSpPr>
          <p:cNvPr id="6" name="曲線コネクタ 5"/>
          <p:cNvCxnSpPr>
            <a:endCxn id="9" idx="3"/>
          </p:cNvCxnSpPr>
          <p:nvPr/>
        </p:nvCxnSpPr>
        <p:spPr>
          <a:xfrm flipV="1">
            <a:off x="928662" y="5679297"/>
            <a:ext cx="1714512" cy="464347"/>
          </a:xfrm>
          <a:prstGeom prst="curvedConnector3">
            <a:avLst>
              <a:gd name="adj1" fmla="val 515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5214942" y="5072074"/>
            <a:ext cx="171451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曲線コネクタ 15"/>
          <p:cNvCxnSpPr>
            <a:stCxn id="15" idx="1"/>
          </p:cNvCxnSpPr>
          <p:nvPr/>
        </p:nvCxnSpPr>
        <p:spPr>
          <a:xfrm rot="10800000" flipH="1" flipV="1">
            <a:off x="5214942" y="5536421"/>
            <a:ext cx="1714512" cy="321472"/>
          </a:xfrm>
          <a:prstGeom prst="curvedConnector3">
            <a:avLst>
              <a:gd name="adj1" fmla="val 10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321439" y="567929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928662" y="628652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71472" y="5287234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probability</a:t>
            </a:r>
            <a:endParaRPr kumimoji="1" lang="ja-JP" altLang="en-US" sz="1000" dirty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1259028" y="6027592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value</a:t>
            </a:r>
            <a:endParaRPr kumimoji="1" lang="ja-JP" altLang="en-US" sz="1000" dirty="0"/>
          </a:p>
        </p:txBody>
      </p:sp>
      <p:cxnSp>
        <p:nvCxnSpPr>
          <p:cNvPr id="21" name="直線矢印コネクタ 20"/>
          <p:cNvCxnSpPr/>
          <p:nvPr/>
        </p:nvCxnSpPr>
        <p:spPr>
          <a:xfrm rot="5400000" flipH="1" flipV="1">
            <a:off x="4679157" y="555505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5286380" y="616228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29190" y="5162994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probability</a:t>
            </a:r>
            <a:endParaRPr kumimoji="1" lang="ja-JP" altLang="en-US" sz="1000" dirty="0"/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5616746" y="5903352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value</a:t>
            </a:r>
            <a:endParaRPr kumimoji="1" lang="ja-JP" altLang="en-US" sz="1000" dirty="0"/>
          </a:p>
        </p:txBody>
      </p:sp>
      <p:cxnSp>
        <p:nvCxnSpPr>
          <p:cNvPr id="17" name="曲線コネクタ 16"/>
          <p:cNvCxnSpPr/>
          <p:nvPr/>
        </p:nvCxnSpPr>
        <p:spPr>
          <a:xfrm flipV="1">
            <a:off x="928662" y="5643578"/>
            <a:ext cx="1714512" cy="464347"/>
          </a:xfrm>
          <a:prstGeom prst="curvedConnector3">
            <a:avLst>
              <a:gd name="adj1" fmla="val 51556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曲線コネクタ 19"/>
          <p:cNvCxnSpPr/>
          <p:nvPr/>
        </p:nvCxnSpPr>
        <p:spPr>
          <a:xfrm rot="10800000" flipH="1" flipV="1">
            <a:off x="5214943" y="5500702"/>
            <a:ext cx="1714512" cy="321472"/>
          </a:xfrm>
          <a:prstGeom prst="curvedConnector3">
            <a:avLst>
              <a:gd name="adj1" fmla="val 106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928926" y="5500702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Self overlap:</a:t>
            </a:r>
          </a:p>
          <a:p>
            <a:r>
              <a:rPr lang="en-US" altLang="ja-JP" dirty="0" smtClean="0"/>
              <a:t>  large regions get</a:t>
            </a:r>
          </a:p>
          <a:p>
            <a:r>
              <a:rPr kumimoji="1" lang="en-US" altLang="ja-JP" dirty="0" smtClean="0"/>
              <a:t>  large multipliers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28662" y="5214950"/>
            <a:ext cx="171451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of probability distribution functions(PDF)?</a:t>
            </a:r>
          </a:p>
          <a:p>
            <a:r>
              <a:rPr lang="en-US" altLang="ja-JP" dirty="0" smtClean="0"/>
              <a:t>PDFs sum to 1. (probability!)</a:t>
            </a:r>
            <a:endParaRPr kumimoji="1" lang="en-US" altLang="ja-JP" dirty="0" smtClean="0"/>
          </a:p>
          <a:p>
            <a:r>
              <a:rPr lang="en-US" altLang="ja-JP" dirty="0" smtClean="0"/>
              <a:t>what if the PDFs are very similar?</a:t>
            </a:r>
          </a:p>
          <a:p>
            <a:pPr lvl="1">
              <a:buNone/>
            </a:pPr>
            <a:r>
              <a:rPr lang="en-US" altLang="ja-JP" dirty="0" smtClean="0"/>
              <a:t>The same? – larger value</a:t>
            </a:r>
          </a:p>
          <a:p>
            <a:r>
              <a:rPr lang="en-US" altLang="ja-JP" dirty="0" smtClean="0"/>
              <a:t>PDFs very different?</a:t>
            </a:r>
          </a:p>
          <a:p>
            <a:pPr lvl="1"/>
            <a:r>
              <a:rPr lang="en-US" altLang="ja-JP" dirty="0" smtClean="0"/>
              <a:t>Smaller value</a:t>
            </a:r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30722" name="Equation" r:id="rId3" imgW="1282680" imgH="482400" progId="Equation.3">
              <p:embed/>
            </p:oleObj>
          </a:graphicData>
        </a:graphic>
      </p:graphicFrame>
      <p:cxnSp>
        <p:nvCxnSpPr>
          <p:cNvPr id="6" name="曲線コネクタ 5"/>
          <p:cNvCxnSpPr>
            <a:endCxn id="9" idx="3"/>
          </p:cNvCxnSpPr>
          <p:nvPr/>
        </p:nvCxnSpPr>
        <p:spPr>
          <a:xfrm flipV="1">
            <a:off x="928662" y="5679297"/>
            <a:ext cx="1714512" cy="464347"/>
          </a:xfrm>
          <a:prstGeom prst="curvedConnector3">
            <a:avLst>
              <a:gd name="adj1" fmla="val 515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5214942" y="5072074"/>
            <a:ext cx="171451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曲線コネクタ 15"/>
          <p:cNvCxnSpPr>
            <a:stCxn id="15" idx="1"/>
          </p:cNvCxnSpPr>
          <p:nvPr/>
        </p:nvCxnSpPr>
        <p:spPr>
          <a:xfrm rot="10800000" flipH="1" flipV="1">
            <a:off x="5214942" y="5536421"/>
            <a:ext cx="1714512" cy="321472"/>
          </a:xfrm>
          <a:prstGeom prst="curvedConnector3">
            <a:avLst>
              <a:gd name="adj1" fmla="val 10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321439" y="567929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928662" y="628652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71472" y="5287234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probability</a:t>
            </a:r>
            <a:endParaRPr kumimoji="1" lang="ja-JP" altLang="en-US" sz="1000" dirty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1259028" y="6027592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value</a:t>
            </a:r>
            <a:endParaRPr kumimoji="1" lang="ja-JP" altLang="en-US" sz="1000" dirty="0"/>
          </a:p>
        </p:txBody>
      </p:sp>
      <p:cxnSp>
        <p:nvCxnSpPr>
          <p:cNvPr id="21" name="直線矢印コネクタ 20"/>
          <p:cNvCxnSpPr/>
          <p:nvPr/>
        </p:nvCxnSpPr>
        <p:spPr>
          <a:xfrm rot="5400000" flipH="1" flipV="1">
            <a:off x="4679157" y="555505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5286380" y="616228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29190" y="5162994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probability</a:t>
            </a:r>
            <a:endParaRPr kumimoji="1" lang="ja-JP" altLang="en-US" sz="1000" dirty="0"/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5616746" y="5903352"/>
            <a:ext cx="338554" cy="7135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000" dirty="0" smtClean="0"/>
              <a:t>value</a:t>
            </a:r>
            <a:endParaRPr kumimoji="1" lang="ja-JP" altLang="en-US" sz="1000" dirty="0"/>
          </a:p>
        </p:txBody>
      </p:sp>
      <p:cxnSp>
        <p:nvCxnSpPr>
          <p:cNvPr id="17" name="曲線コネクタ 16"/>
          <p:cNvCxnSpPr/>
          <p:nvPr/>
        </p:nvCxnSpPr>
        <p:spPr>
          <a:xfrm flipV="1">
            <a:off x="5214942" y="5536421"/>
            <a:ext cx="1714512" cy="464347"/>
          </a:xfrm>
          <a:prstGeom prst="curvedConnector3">
            <a:avLst>
              <a:gd name="adj1" fmla="val 51556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曲線コネクタ 19"/>
          <p:cNvCxnSpPr/>
          <p:nvPr/>
        </p:nvCxnSpPr>
        <p:spPr>
          <a:xfrm rot="10800000" flipH="1" flipV="1">
            <a:off x="928662" y="5679296"/>
            <a:ext cx="1714512" cy="321472"/>
          </a:xfrm>
          <a:prstGeom prst="curvedConnector3">
            <a:avLst>
              <a:gd name="adj1" fmla="val 106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928926" y="5500702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Here, large regions</a:t>
            </a:r>
          </a:p>
          <a:p>
            <a:r>
              <a:rPr kumimoji="1" lang="en-US" altLang="ja-JP" dirty="0" smtClean="0"/>
              <a:t>Get small multipliers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 what about images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Bhattacharya requires a PDF.</a:t>
            </a:r>
          </a:p>
          <a:p>
            <a:r>
              <a:rPr kumimoji="1" lang="en-US" altLang="ja-JP" dirty="0" smtClean="0"/>
              <a:t>How can we get a PDF from an image region?</a:t>
            </a:r>
          </a:p>
          <a:p>
            <a:r>
              <a:rPr lang="en-US" altLang="ja-JP" dirty="0" smtClean="0"/>
              <a:t>One way... Histogram!</a:t>
            </a:r>
          </a:p>
          <a:p>
            <a:pPr lvl="1"/>
            <a:r>
              <a:rPr lang="en-US" altLang="ja-JP" dirty="0" smtClean="0"/>
              <a:t>Image histogram gives total for each pixel intensity. Treat this as a probability distribution!</a:t>
            </a:r>
          </a:p>
          <a:p>
            <a:pPr lvl="1"/>
            <a:r>
              <a:rPr lang="en-US" altLang="ja-JP" dirty="0" smtClean="0"/>
              <a:t>Normalize histogram to sum to 1, as a 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Okay, how to do it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calculate histograms of image regions</a:t>
            </a:r>
          </a:p>
          <a:p>
            <a:r>
              <a:rPr kumimoji="1" lang="en-US" altLang="ja-JP" dirty="0" smtClean="0"/>
              <a:t>normalize histogram to sum to 1</a:t>
            </a:r>
          </a:p>
          <a:p>
            <a:r>
              <a:rPr lang="en-US" altLang="ja-JP" dirty="0" smtClean="0"/>
              <a:t>calculate Bhattacharya coefficient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Try one.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42910" y="1440878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template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571736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428860" y="10836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</a:t>
            </a:r>
            <a:r>
              <a:rPr kumimoji="1" lang="en-US" altLang="ja-JP" dirty="0" smtClean="0"/>
              <a:t>mage region 1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4572000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29124" y="108368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Image region 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Try one.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42910" y="1440878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template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571736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428860" y="10836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</a:t>
            </a:r>
            <a:r>
              <a:rPr kumimoji="1" lang="en-US" altLang="ja-JP" dirty="0" smtClean="0"/>
              <a:t>mage region 1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4572000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29124" y="108368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Image region 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720" y="244101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Histograms: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1472" y="30839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14348" y="309609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500562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4643438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500298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2643174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14348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0   1   1   5    2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3174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3   1   3   2    0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1714" y="2798200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0   2   0    5   2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Try one.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42910" y="1440878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template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571736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428860" y="10836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</a:t>
            </a:r>
            <a:r>
              <a:rPr kumimoji="1" lang="en-US" altLang="ja-JP" dirty="0" smtClean="0"/>
              <a:t>mage region 1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4572000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29124" y="108368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Image region 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720" y="244101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Histograms: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1472" y="30839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14348" y="309609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500562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4643438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500298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2643174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14348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0   1   1   5    2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3174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3   1   3   2    0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1714" y="2798200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0   2   0    5   2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5720" y="3488296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Normalized:  (/ total number of pixels, / 9), now they sum to 1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1472" y="413123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714348" y="414338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500562" y="41190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4643438" y="413123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500298" y="41190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2643174" y="413123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2910" y="3857628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1/9 1/9 5/9 2/9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30012" y="3845486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1/3 1/9 1/3 2/9 0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72000" y="3845486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2/9   0  5/9 2/9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Bhattacharya Coefficient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similarity metric!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Try one.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42910" y="1440878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template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571736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428860" y="10836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</a:t>
            </a:r>
            <a:r>
              <a:rPr kumimoji="1" lang="en-US" altLang="ja-JP" dirty="0" smtClean="0"/>
              <a:t>mage region 1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4572000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29124" y="108368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Image region 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720" y="244101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Histograms: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1472" y="30839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14348" y="309609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500562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4643438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500298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2643174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14348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0   1   1   5    2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3174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3   1   3   2    0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1714" y="2798200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0   2   0    5   2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5720" y="3488296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Normalized:  (/ total number of pixels, / 9), now they sum to 1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1472" y="413123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714348" y="414338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500562" y="41190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4643438" y="413123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500298" y="41190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2643174" y="413123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2910" y="3857628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1/9 1/9 5/9 2/9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30012" y="3845486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1/3 1/9 1/3 2/9 0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72000" y="3845486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2/9   0  5/9 2/9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5720" y="471488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Bhattacharya:</a:t>
            </a:r>
            <a:endParaRPr kumimoji="1" lang="ja-JP" alt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928794" y="4500570"/>
          <a:ext cx="1774813" cy="667719"/>
        </p:xfrm>
        <a:graphic>
          <a:graphicData uri="http://schemas.openxmlformats.org/presentationml/2006/ole">
            <p:oleObj spid="_x0000_s32770" name="Equation" r:id="rId3" imgW="1282680" imgH="482400" progId="Equation.3">
              <p:embed/>
            </p:oleObj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642910" y="542926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Region1 =  </a:t>
            </a:r>
            <a:endParaRPr kumimoji="1" lang="ja-JP" altLang="en-US" dirty="0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/>
        </p:nvGraphicFramePr>
        <p:xfrm>
          <a:off x="1857356" y="5357826"/>
          <a:ext cx="6544342" cy="500066"/>
        </p:xfrm>
        <a:graphic>
          <a:graphicData uri="http://schemas.openxmlformats.org/presentationml/2006/ole">
            <p:oleObj spid="_x0000_s32771" name="Equation" r:id="rId4" imgW="38224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Try one.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42910" y="1440878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template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571736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428860" y="10836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</a:t>
            </a:r>
            <a:r>
              <a:rPr kumimoji="1" lang="en-US" altLang="ja-JP" dirty="0" smtClean="0"/>
              <a:t>mage region 1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4572000" y="145302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29124" y="108368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Image region 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720" y="244101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Histograms: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1472" y="30839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14348" y="309609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500562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4643438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500298" y="307181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2643174" y="30839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14348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0   1   1   5    2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3174" y="279820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3   1   3   2    0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1714" y="2798200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0   2   0    5   2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5720" y="3488296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Normalized:  (/ total number of pixels, / 9), now they sum to 1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1472" y="413123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714348" y="414338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500562" y="41190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4643438" y="413123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500298" y="411909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  1  2  3  4  5</a:t>
            </a:r>
            <a:endParaRPr kumimoji="1" lang="ja-JP" altLang="en-US" b="1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2643174" y="413123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2910" y="3857628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1/9 1/9 5/9 2/9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30012" y="3845486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1/3 1/9 1/3 2/9 0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72000" y="3845486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  2/9   0  5/9 2/9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5720" y="471488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Bhattacharya:</a:t>
            </a:r>
            <a:endParaRPr kumimoji="1" lang="ja-JP" alt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928794" y="4500570"/>
          <a:ext cx="1774813" cy="667719"/>
        </p:xfrm>
        <a:graphic>
          <a:graphicData uri="http://schemas.openxmlformats.org/presentationml/2006/ole">
            <p:oleObj spid="_x0000_s33794" name="Equation" r:id="rId3" imgW="1282680" imgH="482400" progId="Equation.3">
              <p:embed/>
            </p:oleObj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642910" y="5429264"/>
            <a:ext cx="1370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Region1 = 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Region 2 =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/>
        </p:nvGraphicFramePr>
        <p:xfrm>
          <a:off x="1857356" y="5357826"/>
          <a:ext cx="6544342" cy="500066"/>
        </p:xfrm>
        <a:graphic>
          <a:graphicData uri="http://schemas.openxmlformats.org/presentationml/2006/ole">
            <p:oleObj spid="_x0000_s33795" name="Equation" r:id="rId4" imgW="3822480" imgH="291960" progId="Equation.3">
              <p:embed/>
            </p:oleObj>
          </a:graphicData>
        </a:graphic>
      </p:graphicFrame>
      <p:graphicFrame>
        <p:nvGraphicFramePr>
          <p:cNvPr id="36" name="オブジェクト 35"/>
          <p:cNvGraphicFramePr>
            <a:graphicFrameLocks noChangeAspect="1"/>
          </p:cNvGraphicFramePr>
          <p:nvPr/>
        </p:nvGraphicFramePr>
        <p:xfrm>
          <a:off x="1857356" y="6072206"/>
          <a:ext cx="6544342" cy="500066"/>
        </p:xfrm>
        <a:graphic>
          <a:graphicData uri="http://schemas.openxmlformats.org/presentationml/2006/ole">
            <p:oleObj spid="_x0000_s33796" name="Equation" r:id="rId5" imgW="38224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Bhattacharya Coefficient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similarity metric!</a:t>
            </a:r>
          </a:p>
          <a:p>
            <a:r>
              <a:rPr kumimoji="1" lang="en-US" altLang="ja-JP" dirty="0" smtClean="0"/>
              <a:t>compares probability distribution functions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Bhattacharya Coefficient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similarity metric!</a:t>
            </a:r>
          </a:p>
          <a:p>
            <a:r>
              <a:rPr kumimoji="1" lang="en-US" altLang="ja-JP" dirty="0" smtClean="0"/>
              <a:t>compares probability distribution functions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572132" y="2786058"/>
          <a:ext cx="3417887" cy="1285875"/>
        </p:xfrm>
        <a:graphic>
          <a:graphicData uri="http://schemas.openxmlformats.org/presentationml/2006/ole">
            <p:oleObj spid="_x0000_s16386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Bhattacharya Coefficient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similarity metric!</a:t>
            </a:r>
          </a:p>
          <a:p>
            <a:r>
              <a:rPr kumimoji="1" lang="en-US" altLang="ja-JP" dirty="0" smtClean="0"/>
              <a:t>compares probability distribution functions</a:t>
            </a:r>
          </a:p>
          <a:p>
            <a:r>
              <a:rPr lang="en-US" altLang="ja-JP" dirty="0" smtClean="0"/>
              <a:t>p hat is sample proportion</a:t>
            </a:r>
          </a:p>
          <a:p>
            <a:pPr>
              <a:buNone/>
            </a:pPr>
            <a:r>
              <a:rPr kumimoji="1" lang="en-US" altLang="ja-JP" dirty="0" smtClean="0"/>
              <a:t>	of image (i.e., image region)</a:t>
            </a:r>
          </a:p>
          <a:p>
            <a:pPr>
              <a:buNone/>
            </a:pPr>
            <a:endParaRPr kumimoji="1"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572132" y="2786058"/>
          <a:ext cx="3417887" cy="1285875"/>
        </p:xfrm>
        <a:graphic>
          <a:graphicData uri="http://schemas.openxmlformats.org/presentationml/2006/ole">
            <p:oleObj spid="_x0000_s17410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Bhattacharya Coefficient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similarity metric!</a:t>
            </a:r>
          </a:p>
          <a:p>
            <a:r>
              <a:rPr kumimoji="1" lang="en-US" altLang="ja-JP" dirty="0" smtClean="0"/>
              <a:t>compares probability distribution functions</a:t>
            </a:r>
          </a:p>
          <a:p>
            <a:r>
              <a:rPr lang="en-US" altLang="ja-JP" dirty="0" smtClean="0"/>
              <a:t>p hat is sample proportion</a:t>
            </a:r>
          </a:p>
          <a:p>
            <a:pPr>
              <a:buNone/>
            </a:pPr>
            <a:r>
              <a:rPr kumimoji="1" lang="en-US" altLang="ja-JP" dirty="0" smtClean="0"/>
              <a:t>	of image (i.e., image region)</a:t>
            </a:r>
          </a:p>
          <a:p>
            <a:r>
              <a:rPr lang="en-US" altLang="ja-JP" dirty="0" err="1" smtClean="0"/>
              <a:t>qi</a:t>
            </a:r>
            <a:r>
              <a:rPr lang="en-US" altLang="ja-JP" dirty="0" smtClean="0"/>
              <a:t> is template PDF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572132" y="2786058"/>
          <a:ext cx="3417887" cy="1285875"/>
        </p:xfrm>
        <a:graphic>
          <a:graphicData uri="http://schemas.openxmlformats.org/presentationml/2006/ole">
            <p:oleObj spid="_x0000_s18434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of probability distribution functions(PDF)?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20482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</a:t>
            </a:r>
            <a:r>
              <a:rPr kumimoji="1" lang="en-US" altLang="ja-JP" dirty="0" err="1" smtClean="0"/>
              <a:t>ofr</a:t>
            </a:r>
            <a:r>
              <a:rPr kumimoji="1" lang="en-US" altLang="ja-JP" dirty="0" smtClean="0"/>
              <a:t> probability distribution functions(PDF)?</a:t>
            </a:r>
          </a:p>
          <a:p>
            <a:r>
              <a:rPr lang="en-US" altLang="ja-JP" dirty="0" smtClean="0"/>
              <a:t>PDFs sum to 1. (probability!)</a:t>
            </a:r>
            <a:endParaRPr kumimoji="1" lang="en-US" altLang="ja-JP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23554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PDFs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kumimoji="1" lang="en-US" altLang="ja-JP" dirty="0" smtClean="0"/>
              <a:t>sum </a:t>
            </a:r>
            <a:r>
              <a:rPr kumimoji="1" lang="en-US" altLang="ja-JP" dirty="0" err="1" smtClean="0"/>
              <a:t>ofr</a:t>
            </a:r>
            <a:r>
              <a:rPr kumimoji="1" lang="en-US" altLang="ja-JP" dirty="0" smtClean="0"/>
              <a:t> probability distribution functions(PDF)?</a:t>
            </a:r>
          </a:p>
          <a:p>
            <a:r>
              <a:rPr lang="en-US" altLang="ja-JP" dirty="0" smtClean="0"/>
              <a:t>PDFs sum to 1. (probability!)</a:t>
            </a:r>
            <a:endParaRPr kumimoji="1" lang="en-US" altLang="ja-JP" dirty="0" smtClean="0"/>
          </a:p>
          <a:p>
            <a:r>
              <a:rPr lang="en-US" altLang="ja-JP" dirty="0" smtClean="0"/>
              <a:t>what if the PDFs are very similar?</a:t>
            </a:r>
          </a:p>
          <a:p>
            <a:pPr lvl="1">
              <a:buNone/>
            </a:pPr>
            <a:r>
              <a:rPr lang="en-US" altLang="ja-JP" dirty="0" smtClean="0"/>
              <a:t>The same?</a:t>
            </a:r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643570" y="2857496"/>
          <a:ext cx="3417888" cy="1285875"/>
        </p:xfrm>
        <a:graphic>
          <a:graphicData uri="http://schemas.openxmlformats.org/presentationml/2006/ole">
            <p:oleObj spid="_x0000_s24578" name="Equation" r:id="rId3" imgW="1282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11955</TotalTime>
  <Words>864</Words>
  <Application>Microsoft Office PowerPoint</Application>
  <PresentationFormat>画面に合わせる (4:3)</PresentationFormat>
  <Paragraphs>306</Paragraphs>
  <Slides>21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3" baseType="lpstr">
      <vt:lpstr>Office テーマ</vt:lpstr>
      <vt:lpstr>Equation</vt:lpstr>
      <vt:lpstr>Lab Nov 19th</vt:lpstr>
      <vt:lpstr>Bhattacharya Coefficient</vt:lpstr>
      <vt:lpstr>Bhattacharya Coefficient</vt:lpstr>
      <vt:lpstr>Bhattacharya Coefficient</vt:lpstr>
      <vt:lpstr>Bhattacharya Coefficient</vt:lpstr>
      <vt:lpstr>Bhattacharya Coefficient</vt:lpstr>
      <vt:lpstr>PDFs</vt:lpstr>
      <vt:lpstr>PDFs</vt:lpstr>
      <vt:lpstr>PDFs</vt:lpstr>
      <vt:lpstr>PDFs</vt:lpstr>
      <vt:lpstr>PDFs</vt:lpstr>
      <vt:lpstr>PDFs</vt:lpstr>
      <vt:lpstr>PDFs</vt:lpstr>
      <vt:lpstr>PDFs</vt:lpstr>
      <vt:lpstr>So what about images</vt:lpstr>
      <vt:lpstr>Okay, how to do it</vt:lpstr>
      <vt:lpstr>Try one.</vt:lpstr>
      <vt:lpstr>Try one.</vt:lpstr>
      <vt:lpstr>Try one.</vt:lpstr>
      <vt:lpstr>Try one.</vt:lpstr>
      <vt:lpstr>Try one.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Sept 24</dc:title>
  <dc:creator>jim</dc:creator>
  <cp:lastModifiedBy>jim</cp:lastModifiedBy>
  <cp:revision>78</cp:revision>
  <dcterms:created xsi:type="dcterms:W3CDTF">2007-09-25T02:39:21Z</dcterms:created>
  <dcterms:modified xsi:type="dcterms:W3CDTF">2007-11-23T02:05:06Z</dcterms:modified>
</cp:coreProperties>
</file>