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65" r:id="rId8"/>
    <p:sldId id="270" r:id="rId9"/>
    <p:sldId id="269" r:id="rId10"/>
    <p:sldId id="268" r:id="rId11"/>
    <p:sldId id="267" r:id="rId12"/>
    <p:sldId id="266" r:id="rId13"/>
    <p:sldId id="271" r:id="rId14"/>
    <p:sldId id="272" r:id="rId1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2007/11/22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2007/11/22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2007/11/22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2007/11/22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2007/11/22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2007/11/22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2007/11/22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2007/11/22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2007/11/22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2007/11/22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2007/11/22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2007/11/22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Camera Calibration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Calibration– more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convert from </a:t>
            </a:r>
            <a:r>
              <a:rPr kumimoji="1" lang="en-US" altLang="ja-JP" dirty="0" err="1" smtClean="0"/>
              <a:t>x,y</a:t>
            </a:r>
            <a:r>
              <a:rPr kumimoji="1" lang="en-US" altLang="ja-JP" dirty="0" smtClean="0"/>
              <a:t> to </a:t>
            </a:r>
            <a:r>
              <a:rPr kumimoji="1" lang="en-US" altLang="ja-JP" dirty="0" err="1" smtClean="0"/>
              <a:t>u,v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sz="2000" dirty="0" smtClean="0"/>
          </a:p>
          <a:p>
            <a:pPr lvl="1"/>
            <a:endParaRPr lang="en-US" altLang="ja-JP" sz="2000" dirty="0" smtClean="0"/>
          </a:p>
          <a:p>
            <a:pPr lvl="1"/>
            <a:r>
              <a:rPr lang="en-US" altLang="ja-JP" sz="2000" dirty="0" smtClean="0"/>
              <a:t>These (</a:t>
            </a:r>
            <a:r>
              <a:rPr lang="en-US" altLang="ja-JP" sz="2000" dirty="0" err="1" smtClean="0"/>
              <a:t>f,u,v,uc,uv</a:t>
            </a:r>
            <a:r>
              <a:rPr lang="en-US" altLang="ja-JP" sz="2000" dirty="0" smtClean="0"/>
              <a:t>) are intrinsic </a:t>
            </a:r>
          </a:p>
          <a:p>
            <a:pPr lvl="1">
              <a:buNone/>
            </a:pPr>
            <a:r>
              <a:rPr lang="en-US" altLang="ja-JP" sz="2000" dirty="0" smtClean="0"/>
              <a:t>     parameters – they do not rely on</a:t>
            </a:r>
          </a:p>
          <a:p>
            <a:pPr lvl="1">
              <a:buNone/>
            </a:pPr>
            <a:r>
              <a:rPr lang="en-US" altLang="ja-JP" sz="2000" dirty="0" smtClean="0"/>
              <a:t>     the 3D scene</a:t>
            </a:r>
          </a:p>
          <a:p>
            <a:r>
              <a:rPr lang="en-US" altLang="ja-JP" sz="2400" dirty="0" smtClean="0"/>
              <a:t>Extrinsic?(rely on 3D scene)</a:t>
            </a:r>
          </a:p>
          <a:p>
            <a:pPr lvl="1"/>
            <a:r>
              <a:rPr lang="en-US" altLang="ja-JP" sz="2000" dirty="0" smtClean="0"/>
              <a:t>Rotation and translation from I,J,K to</a:t>
            </a:r>
          </a:p>
          <a:p>
            <a:pPr lvl="1">
              <a:buNone/>
            </a:pPr>
            <a:r>
              <a:rPr lang="en-US" altLang="ja-JP" sz="2000" dirty="0" smtClean="0"/>
              <a:t>     X,Y,Z</a:t>
            </a:r>
          </a:p>
          <a:p>
            <a:pPr lvl="1"/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</p:txBody>
      </p:sp>
      <p:pic>
        <p:nvPicPr>
          <p:cNvPr id="4" name="Picture 2" descr="C:\Users\ジム\Desktop\img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9" y="1285860"/>
            <a:ext cx="4042161" cy="3429024"/>
          </a:xfrm>
          <a:prstGeom prst="rect">
            <a:avLst/>
          </a:prstGeom>
          <a:noFill/>
        </p:spPr>
      </p:pic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14282" y="2143116"/>
          <a:ext cx="2654300" cy="419100"/>
        </p:xfrm>
        <a:graphic>
          <a:graphicData uri="http://schemas.openxmlformats.org/presentationml/2006/ole">
            <p:oleObj spid="_x0000_s12290" name="Equation" r:id="rId4" imgW="2654280" imgH="41904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214413" y="2643182"/>
          <a:ext cx="2580697" cy="1214446"/>
        </p:xfrm>
        <a:graphic>
          <a:graphicData uri="http://schemas.openxmlformats.org/presentationml/2006/ole">
            <p:oleObj spid="_x0000_s12291" name="Equation" r:id="rId5" imgW="1942920" imgH="914400" progId="Equation.3">
              <p:embed/>
            </p:oleObj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/>
        </p:nvGraphicFramePr>
        <p:xfrm>
          <a:off x="3857620" y="3714752"/>
          <a:ext cx="1219200" cy="215900"/>
        </p:xfrm>
        <a:graphic>
          <a:graphicData uri="http://schemas.openxmlformats.org/presentationml/2006/ole">
            <p:oleObj spid="_x0000_s12292" name="Equation" r:id="rId6" imgW="12189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Calibration– more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convert from </a:t>
            </a:r>
            <a:r>
              <a:rPr kumimoji="1" lang="en-US" altLang="ja-JP" dirty="0" err="1" smtClean="0"/>
              <a:t>x,y</a:t>
            </a:r>
            <a:r>
              <a:rPr kumimoji="1" lang="en-US" altLang="ja-JP" dirty="0" smtClean="0"/>
              <a:t> to </a:t>
            </a:r>
            <a:r>
              <a:rPr kumimoji="1" lang="en-US" altLang="ja-JP" dirty="0" err="1" smtClean="0"/>
              <a:t>u,v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sz="2000" dirty="0" smtClean="0"/>
          </a:p>
          <a:p>
            <a:pPr lvl="1"/>
            <a:endParaRPr lang="en-US" altLang="ja-JP" sz="2000" dirty="0" smtClean="0"/>
          </a:p>
          <a:p>
            <a:pPr lvl="1"/>
            <a:r>
              <a:rPr lang="en-US" altLang="ja-JP" sz="2000" dirty="0" smtClean="0"/>
              <a:t>These (</a:t>
            </a:r>
            <a:r>
              <a:rPr lang="en-US" altLang="ja-JP" sz="2000" dirty="0" err="1" smtClean="0"/>
              <a:t>f,u,v,uc,uv</a:t>
            </a:r>
            <a:r>
              <a:rPr lang="en-US" altLang="ja-JP" sz="2000" dirty="0" smtClean="0"/>
              <a:t>) are intrinsic </a:t>
            </a:r>
          </a:p>
          <a:p>
            <a:pPr lvl="1">
              <a:buNone/>
            </a:pPr>
            <a:r>
              <a:rPr lang="en-US" altLang="ja-JP" sz="2000" dirty="0" smtClean="0"/>
              <a:t>     parameters – they do not rely on</a:t>
            </a:r>
          </a:p>
          <a:p>
            <a:pPr lvl="1">
              <a:buNone/>
            </a:pPr>
            <a:r>
              <a:rPr lang="en-US" altLang="ja-JP" sz="2000" dirty="0" smtClean="0"/>
              <a:t>     the 3D scene</a:t>
            </a:r>
          </a:p>
          <a:p>
            <a:r>
              <a:rPr lang="en-US" altLang="ja-JP" sz="2400" dirty="0" smtClean="0"/>
              <a:t>Extrinsic?(rely on 3D scene)</a:t>
            </a:r>
          </a:p>
          <a:p>
            <a:pPr lvl="1"/>
            <a:r>
              <a:rPr lang="en-US" altLang="ja-JP" sz="2000" dirty="0" smtClean="0"/>
              <a:t>Rotation and translation from I,J,K to</a:t>
            </a:r>
          </a:p>
          <a:p>
            <a:pPr lvl="1">
              <a:buNone/>
            </a:pPr>
            <a:r>
              <a:rPr lang="en-US" altLang="ja-JP" sz="2000" dirty="0" smtClean="0"/>
              <a:t>     X,Y,Z</a:t>
            </a:r>
          </a:p>
          <a:p>
            <a:pPr lvl="1"/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</p:txBody>
      </p:sp>
      <p:pic>
        <p:nvPicPr>
          <p:cNvPr id="4" name="Picture 2" descr="C:\Users\ジム\Desktop\img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9" y="1285860"/>
            <a:ext cx="4042161" cy="3429024"/>
          </a:xfrm>
          <a:prstGeom prst="rect">
            <a:avLst/>
          </a:prstGeom>
          <a:noFill/>
        </p:spPr>
      </p:pic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14282" y="2143116"/>
          <a:ext cx="2654300" cy="419100"/>
        </p:xfrm>
        <a:graphic>
          <a:graphicData uri="http://schemas.openxmlformats.org/presentationml/2006/ole">
            <p:oleObj spid="_x0000_s11266" name="Equation" r:id="rId4" imgW="2654280" imgH="41904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214413" y="2643182"/>
          <a:ext cx="2580697" cy="1214446"/>
        </p:xfrm>
        <a:graphic>
          <a:graphicData uri="http://schemas.openxmlformats.org/presentationml/2006/ole">
            <p:oleObj spid="_x0000_s11267" name="Equation" r:id="rId5" imgW="1942920" imgH="914400" progId="Equation.3">
              <p:embed/>
            </p:oleObj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5072066" y="5857892"/>
          <a:ext cx="1287868" cy="785818"/>
        </p:xfrm>
        <a:graphic>
          <a:graphicData uri="http://schemas.openxmlformats.org/presentationml/2006/ole">
            <p:oleObj spid="_x0000_s11268" name="Equation" r:id="rId6" imgW="749160" imgH="457200" progId="Equation.3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357950" y="5929330"/>
            <a:ext cx="2715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R</a:t>
            </a:r>
            <a:r>
              <a:rPr lang="en-US" altLang="ja-JP" dirty="0" smtClean="0"/>
              <a:t> is 3x3 rotation, 3DOF</a:t>
            </a:r>
          </a:p>
          <a:p>
            <a:r>
              <a:rPr kumimoji="1" lang="en-US" altLang="ja-JP" i="1" dirty="0" smtClean="0"/>
              <a:t>t is a 3x1 translation, 3DOF</a:t>
            </a:r>
            <a:endParaRPr kumimoji="1" lang="ja-JP" altLang="en-US" i="1" dirty="0"/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/>
        </p:nvGraphicFramePr>
        <p:xfrm>
          <a:off x="3857620" y="3714752"/>
          <a:ext cx="1219200" cy="215900"/>
        </p:xfrm>
        <a:graphic>
          <a:graphicData uri="http://schemas.openxmlformats.org/presentationml/2006/ole">
            <p:oleObj spid="_x0000_s11269" name="Equation" r:id="rId7" imgW="12189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Calibration– more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Camera calibration</a:t>
            </a:r>
          </a:p>
          <a:p>
            <a:endParaRPr lang="en-US" altLang="ja-JP" dirty="0" smtClean="0"/>
          </a:p>
        </p:txBody>
      </p:sp>
      <p:pic>
        <p:nvPicPr>
          <p:cNvPr id="4" name="Picture 2" descr="C:\Users\ジム\Desktop\img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9" y="1285860"/>
            <a:ext cx="4042161" cy="3429024"/>
          </a:xfrm>
          <a:prstGeom prst="rect">
            <a:avLst/>
          </a:prstGeom>
          <a:noFill/>
        </p:spPr>
      </p:pic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857488" y="2143116"/>
          <a:ext cx="1287868" cy="785818"/>
        </p:xfrm>
        <a:graphic>
          <a:graphicData uri="http://schemas.openxmlformats.org/presentationml/2006/ole">
            <p:oleObj spid="_x0000_s9219" name="Equation" r:id="rId4" imgW="749160" imgH="45720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71472" y="2143116"/>
          <a:ext cx="1552575" cy="944562"/>
        </p:xfrm>
        <a:graphic>
          <a:graphicData uri="http://schemas.openxmlformats.org/presentationml/2006/ole">
            <p:oleObj spid="_x0000_s9220" name="Equation" r:id="rId5" imgW="116820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Calibration– more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Camera calibration</a:t>
            </a:r>
          </a:p>
          <a:p>
            <a:endParaRPr lang="en-US" altLang="ja-JP" dirty="0" smtClean="0"/>
          </a:p>
        </p:txBody>
      </p:sp>
      <p:pic>
        <p:nvPicPr>
          <p:cNvPr id="4" name="Picture 2" descr="C:\Users\ジム\Desktop\img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9" y="1285860"/>
            <a:ext cx="4042161" cy="3429024"/>
          </a:xfrm>
          <a:prstGeom prst="rect">
            <a:avLst/>
          </a:prstGeom>
          <a:noFill/>
        </p:spPr>
      </p:pic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857488" y="2143116"/>
          <a:ext cx="1287868" cy="785818"/>
        </p:xfrm>
        <a:graphic>
          <a:graphicData uri="http://schemas.openxmlformats.org/presentationml/2006/ole">
            <p:oleObj spid="_x0000_s15362" name="Equation" r:id="rId4" imgW="749160" imgH="45720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71472" y="2143116"/>
          <a:ext cx="1552575" cy="944562"/>
        </p:xfrm>
        <a:graphic>
          <a:graphicData uri="http://schemas.openxmlformats.org/presentationml/2006/ole">
            <p:oleObj spid="_x0000_s15363" name="Equation" r:id="rId5" imgW="1168200" imgH="711000" progId="Equation.3">
              <p:embed/>
            </p:oleObj>
          </a:graphicData>
        </a:graphic>
      </p:graphicFrame>
      <p:sp>
        <p:nvSpPr>
          <p:cNvPr id="7" name="左中かっこ 6"/>
          <p:cNvSpPr/>
          <p:nvPr/>
        </p:nvSpPr>
        <p:spPr>
          <a:xfrm rot="16200000">
            <a:off x="1250132" y="2393149"/>
            <a:ext cx="142877" cy="1500198"/>
          </a:xfrm>
          <a:prstGeom prst="leftBrace">
            <a:avLst>
              <a:gd name="adj1" fmla="val 8333"/>
              <a:gd name="adj2" fmla="val 495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中かっこ 7"/>
          <p:cNvSpPr/>
          <p:nvPr/>
        </p:nvSpPr>
        <p:spPr>
          <a:xfrm rot="16200000">
            <a:off x="3607587" y="2750341"/>
            <a:ext cx="214316" cy="714378"/>
          </a:xfrm>
          <a:prstGeom prst="leftBrace">
            <a:avLst>
              <a:gd name="adj1" fmla="val 8333"/>
              <a:gd name="adj2" fmla="val 495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2910" y="3214686"/>
            <a:ext cx="912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internal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0750" y="3202544"/>
            <a:ext cx="952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external</a:t>
            </a:r>
            <a:endParaRPr kumimoji="1" lang="ja-JP" altLang="en-US" dirty="0"/>
          </a:p>
        </p:txBody>
      </p:sp>
      <p:sp>
        <p:nvSpPr>
          <p:cNvPr id="11" name="左中かっこ 10"/>
          <p:cNvSpPr/>
          <p:nvPr/>
        </p:nvSpPr>
        <p:spPr>
          <a:xfrm rot="16200000">
            <a:off x="2107389" y="1821645"/>
            <a:ext cx="571504" cy="3500462"/>
          </a:xfrm>
          <a:prstGeom prst="leftBrace">
            <a:avLst>
              <a:gd name="adj1" fmla="val 8333"/>
              <a:gd name="adj2" fmla="val 49793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98475" y="3929063"/>
          <a:ext cx="4762500" cy="1785937"/>
        </p:xfrm>
        <a:graphic>
          <a:graphicData uri="http://schemas.openxmlformats.org/presentationml/2006/ole">
            <p:oleObj spid="_x0000_s15364" name="Equation" r:id="rId6" imgW="243828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Multiply out…</a:t>
            </a:r>
            <a:endParaRPr kumimoji="1" lang="ja-JP" altLang="en-US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782763" y="1357313"/>
          <a:ext cx="4764087" cy="1785937"/>
        </p:xfrm>
        <a:graphic>
          <a:graphicData uri="http://schemas.openxmlformats.org/presentationml/2006/ole">
            <p:oleObj spid="_x0000_s16386" name="Equation" r:id="rId3" imgW="2438280" imgH="91440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000232" y="3429000"/>
          <a:ext cx="4392613" cy="1785937"/>
        </p:xfrm>
        <a:graphic>
          <a:graphicData uri="http://schemas.openxmlformats.org/presentationml/2006/ole">
            <p:oleObj spid="_x0000_s16387" name="Equation" r:id="rId4" imgW="224784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is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Build a relationship between an image and the 3D world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is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Build a relationship between an image and the 3D world</a:t>
            </a:r>
          </a:p>
          <a:p>
            <a:r>
              <a:rPr kumimoji="1" lang="en-US" altLang="ja-JP" dirty="0" smtClean="0"/>
              <a:t> </a:t>
            </a:r>
            <a:r>
              <a:rPr lang="en-US" altLang="ja-JP" dirty="0" smtClean="0"/>
              <a:t>why bother?</a:t>
            </a:r>
          </a:p>
          <a:p>
            <a:pPr lvl="1"/>
            <a:r>
              <a:rPr kumimoji="1" lang="en-US" altLang="ja-JP" dirty="0" smtClean="0"/>
              <a:t>Scale</a:t>
            </a:r>
          </a:p>
          <a:p>
            <a:pPr lvl="1"/>
            <a:r>
              <a:rPr lang="en-US" altLang="ja-JP" dirty="0" smtClean="0"/>
              <a:t>Orientation</a:t>
            </a:r>
          </a:p>
          <a:p>
            <a:pPr lvl="1"/>
            <a:r>
              <a:rPr lang="en-US" altLang="ja-JP" dirty="0" smtClean="0"/>
              <a:t>Lens distortion</a:t>
            </a:r>
          </a:p>
          <a:p>
            <a:pPr lvl="1"/>
            <a:r>
              <a:rPr kumimoji="1" lang="en-US" altLang="ja-JP" dirty="0" smtClean="0"/>
              <a:t>etc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is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Build a relationship between an image and the 3D world</a:t>
            </a:r>
            <a:endParaRPr kumimoji="1" lang="ja-JP" altLang="en-US" dirty="0"/>
          </a:p>
        </p:txBody>
      </p:sp>
      <p:pic>
        <p:nvPicPr>
          <p:cNvPr id="2050" name="Picture 2" descr="C:\Users\ジム\Desktop\img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143116"/>
            <a:ext cx="5086350" cy="4314825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500034" y="6286520"/>
            <a:ext cx="843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http://homepages.inf.ed.ac.uk/rbf/CVonline/LOCAL_COPIES/OWENS/LECT9/node2.html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is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Build a relationship between an image and the 3D world</a:t>
            </a:r>
            <a:endParaRPr kumimoji="1" lang="ja-JP" altLang="en-US" dirty="0"/>
          </a:p>
        </p:txBody>
      </p:sp>
      <p:pic>
        <p:nvPicPr>
          <p:cNvPr id="2050" name="Picture 2" descr="C:\Users\ジム\Desktop\img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143116"/>
            <a:ext cx="5086350" cy="4314825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500034" y="6286520"/>
            <a:ext cx="843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http://homepages.inf.ed.ac.uk/rbf/CVonline/LOCAL_COPIES/OWENS/LECT9/node2.html</a:t>
            </a:r>
            <a:endParaRPr kumimoji="1" lang="ja-JP" alt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785786" y="3000372"/>
          <a:ext cx="809525" cy="660402"/>
        </p:xfrm>
        <a:graphic>
          <a:graphicData uri="http://schemas.openxmlformats.org/presentationml/2006/ole">
            <p:oleObj spid="_x0000_s3074" name="Equation" r:id="rId4" imgW="48240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04842" y="3714750"/>
          <a:ext cx="766762" cy="660400"/>
        </p:xfrm>
        <a:graphic>
          <a:graphicData uri="http://schemas.openxmlformats.org/presentationml/2006/ole">
            <p:oleObj spid="_x0000_s3075" name="Equation" r:id="rId5" imgW="457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is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Build a relationship between an image and the 3D world</a:t>
            </a:r>
            <a:endParaRPr kumimoji="1" lang="ja-JP" altLang="en-US" dirty="0"/>
          </a:p>
        </p:txBody>
      </p:sp>
      <p:pic>
        <p:nvPicPr>
          <p:cNvPr id="2050" name="Picture 2" descr="C:\Users\ジム\Desktop\img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143116"/>
            <a:ext cx="5086350" cy="4314825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500034" y="6286520"/>
            <a:ext cx="843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http://homepages.inf.ed.ac.uk/rbf/CVonline/LOCAL_COPIES/OWENS/LECT9/node2.html</a:t>
            </a:r>
            <a:endParaRPr kumimoji="1" lang="ja-JP" alt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785786" y="3000372"/>
          <a:ext cx="809525" cy="660402"/>
        </p:xfrm>
        <a:graphic>
          <a:graphicData uri="http://schemas.openxmlformats.org/presentationml/2006/ole">
            <p:oleObj spid="_x0000_s4098" name="Equation" r:id="rId4" imgW="48240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04842" y="3714750"/>
          <a:ext cx="766762" cy="660400"/>
        </p:xfrm>
        <a:graphic>
          <a:graphicData uri="http://schemas.openxmlformats.org/presentationml/2006/ole">
            <p:oleObj spid="_x0000_s4099" name="Equation" r:id="rId5" imgW="457200" imgH="393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42844" y="4643446"/>
          <a:ext cx="2357336" cy="1247773"/>
        </p:xfrm>
        <a:graphic>
          <a:graphicData uri="http://schemas.openxmlformats.org/presentationml/2006/ole">
            <p:oleObj spid="_x0000_s4100" name="Equation" r:id="rId6" imgW="1726920" imgH="914400" progId="Equation.3">
              <p:embed/>
            </p:oleObj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71406" y="5845750"/>
            <a:ext cx="3205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Convert from 3D in camera space to image point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Calibration– more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convert from </a:t>
            </a:r>
            <a:r>
              <a:rPr kumimoji="1" lang="en-US" altLang="ja-JP" dirty="0" err="1" smtClean="0"/>
              <a:t>x,y</a:t>
            </a:r>
            <a:r>
              <a:rPr kumimoji="1" lang="en-US" altLang="ja-JP" dirty="0" smtClean="0"/>
              <a:t> to </a:t>
            </a:r>
            <a:r>
              <a:rPr kumimoji="1" lang="en-US" altLang="ja-JP" dirty="0" err="1" smtClean="0"/>
              <a:t>u,v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sz="2000" dirty="0" smtClean="0"/>
          </a:p>
          <a:p>
            <a:pPr lvl="1"/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</p:txBody>
      </p:sp>
      <p:pic>
        <p:nvPicPr>
          <p:cNvPr id="4" name="Picture 2" descr="C:\Users\ジム\Desktop\img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9" y="1285860"/>
            <a:ext cx="4042161" cy="3429024"/>
          </a:xfrm>
          <a:prstGeom prst="rect">
            <a:avLst/>
          </a:prstGeom>
          <a:noFill/>
        </p:spPr>
      </p:pic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14282" y="2143116"/>
          <a:ext cx="2654300" cy="419100"/>
        </p:xfrm>
        <a:graphic>
          <a:graphicData uri="http://schemas.openxmlformats.org/presentationml/2006/ole">
            <p:oleObj spid="_x0000_s8194" name="Equation" r:id="rId4" imgW="26542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Calibration– more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convert from </a:t>
            </a:r>
            <a:r>
              <a:rPr kumimoji="1" lang="en-US" altLang="ja-JP" dirty="0" err="1" smtClean="0"/>
              <a:t>x,y</a:t>
            </a:r>
            <a:r>
              <a:rPr kumimoji="1" lang="en-US" altLang="ja-JP" dirty="0" smtClean="0"/>
              <a:t> to </a:t>
            </a:r>
            <a:r>
              <a:rPr kumimoji="1" lang="en-US" altLang="ja-JP" dirty="0" err="1" smtClean="0"/>
              <a:t>u,v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sz="2000" dirty="0" smtClean="0"/>
          </a:p>
          <a:p>
            <a:pPr lvl="1"/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</p:txBody>
      </p:sp>
      <p:pic>
        <p:nvPicPr>
          <p:cNvPr id="4" name="Picture 2" descr="C:\Users\ジム\Desktop\img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9" y="1285860"/>
            <a:ext cx="4042161" cy="3429024"/>
          </a:xfrm>
          <a:prstGeom prst="rect">
            <a:avLst/>
          </a:prstGeom>
          <a:noFill/>
        </p:spPr>
      </p:pic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14282" y="2143116"/>
          <a:ext cx="2654300" cy="419100"/>
        </p:xfrm>
        <a:graphic>
          <a:graphicData uri="http://schemas.openxmlformats.org/presentationml/2006/ole">
            <p:oleObj spid="_x0000_s14338" name="Equation" r:id="rId4" imgW="2654280" imgH="41904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214413" y="2643182"/>
          <a:ext cx="2580697" cy="1214446"/>
        </p:xfrm>
        <a:graphic>
          <a:graphicData uri="http://schemas.openxmlformats.org/presentationml/2006/ole">
            <p:oleObj spid="_x0000_s14339" name="Equation" r:id="rId5" imgW="1942920" imgH="914400" progId="Equation.3">
              <p:embed/>
            </p:oleObj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/>
        </p:nvGraphicFramePr>
        <p:xfrm>
          <a:off x="3857620" y="3714752"/>
          <a:ext cx="1219200" cy="215900"/>
        </p:xfrm>
        <a:graphic>
          <a:graphicData uri="http://schemas.openxmlformats.org/presentationml/2006/ole">
            <p:oleObj spid="_x0000_s14340" name="Equation" r:id="rId6" imgW="12189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Calibration– more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convert from </a:t>
            </a:r>
            <a:r>
              <a:rPr kumimoji="1" lang="en-US" altLang="ja-JP" dirty="0" err="1" smtClean="0"/>
              <a:t>x,y</a:t>
            </a:r>
            <a:r>
              <a:rPr kumimoji="1" lang="en-US" altLang="ja-JP" dirty="0" smtClean="0"/>
              <a:t> to </a:t>
            </a:r>
            <a:r>
              <a:rPr kumimoji="1" lang="en-US" altLang="ja-JP" dirty="0" err="1" smtClean="0"/>
              <a:t>u,v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sz="2000" dirty="0" smtClean="0"/>
          </a:p>
          <a:p>
            <a:pPr lvl="1"/>
            <a:endParaRPr lang="en-US" altLang="ja-JP" sz="2000" dirty="0" smtClean="0"/>
          </a:p>
          <a:p>
            <a:pPr lvl="1"/>
            <a:r>
              <a:rPr lang="en-US" altLang="ja-JP" sz="2000" dirty="0" smtClean="0"/>
              <a:t>These (</a:t>
            </a:r>
            <a:r>
              <a:rPr lang="en-US" altLang="ja-JP" sz="2000" dirty="0" err="1" smtClean="0"/>
              <a:t>f,u,v,uc,uv</a:t>
            </a:r>
            <a:r>
              <a:rPr lang="en-US" altLang="ja-JP" sz="2000" dirty="0" smtClean="0"/>
              <a:t>) are intrinsic </a:t>
            </a:r>
          </a:p>
          <a:p>
            <a:pPr lvl="1">
              <a:buNone/>
            </a:pPr>
            <a:r>
              <a:rPr lang="en-US" altLang="ja-JP" sz="2000" dirty="0" smtClean="0"/>
              <a:t>     parameters – they do not rely on</a:t>
            </a:r>
          </a:p>
          <a:p>
            <a:pPr lvl="1">
              <a:buNone/>
            </a:pPr>
            <a:r>
              <a:rPr lang="en-US" altLang="ja-JP" sz="2000" dirty="0" smtClean="0"/>
              <a:t>     the 3D scene</a:t>
            </a:r>
          </a:p>
          <a:p>
            <a:pPr lvl="1">
              <a:buNone/>
            </a:pP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</p:txBody>
      </p:sp>
      <p:pic>
        <p:nvPicPr>
          <p:cNvPr id="4" name="Picture 2" descr="C:\Users\ジム\Desktop\img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9" y="1285860"/>
            <a:ext cx="4042161" cy="3429024"/>
          </a:xfrm>
          <a:prstGeom prst="rect">
            <a:avLst/>
          </a:prstGeom>
          <a:noFill/>
        </p:spPr>
      </p:pic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14282" y="2143116"/>
          <a:ext cx="2654300" cy="419100"/>
        </p:xfrm>
        <a:graphic>
          <a:graphicData uri="http://schemas.openxmlformats.org/presentationml/2006/ole">
            <p:oleObj spid="_x0000_s13314" name="Equation" r:id="rId4" imgW="2654280" imgH="41904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214413" y="2643182"/>
          <a:ext cx="2580697" cy="1214446"/>
        </p:xfrm>
        <a:graphic>
          <a:graphicData uri="http://schemas.openxmlformats.org/presentationml/2006/ole">
            <p:oleObj spid="_x0000_s13315" name="Equation" r:id="rId5" imgW="1942920" imgH="914400" progId="Equation.3">
              <p:embed/>
            </p:oleObj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/>
        </p:nvGraphicFramePr>
        <p:xfrm>
          <a:off x="3857620" y="3714752"/>
          <a:ext cx="1219200" cy="215900"/>
        </p:xfrm>
        <a:graphic>
          <a:graphicData uri="http://schemas.openxmlformats.org/presentationml/2006/ole">
            <p:oleObj spid="_x0000_s13316" name="Equation" r:id="rId6" imgW="12189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251</Words>
  <PresentationFormat>画面に合わせる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Office テーマ</vt:lpstr>
      <vt:lpstr>Equation</vt:lpstr>
      <vt:lpstr>Camera Calibration</vt:lpstr>
      <vt:lpstr>What is it?</vt:lpstr>
      <vt:lpstr>What is it?</vt:lpstr>
      <vt:lpstr>What is it?</vt:lpstr>
      <vt:lpstr>What is it?</vt:lpstr>
      <vt:lpstr>What is it?</vt:lpstr>
      <vt:lpstr>Calibration– more</vt:lpstr>
      <vt:lpstr>Calibration– more</vt:lpstr>
      <vt:lpstr>Calibration– more</vt:lpstr>
      <vt:lpstr>Calibration– more</vt:lpstr>
      <vt:lpstr>Calibration– more</vt:lpstr>
      <vt:lpstr>Calibration– more</vt:lpstr>
      <vt:lpstr>Calibration– more</vt:lpstr>
      <vt:lpstr>Multiply out…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Calibration</dc:title>
  <dc:creator>ジム</dc:creator>
  <cp:lastModifiedBy>jim</cp:lastModifiedBy>
  <cp:revision>5</cp:revision>
  <dcterms:created xsi:type="dcterms:W3CDTF">2007-11-20T18:31:56Z</dcterms:created>
  <dcterms:modified xsi:type="dcterms:W3CDTF">2007-11-23T02:04:55Z</dcterms:modified>
</cp:coreProperties>
</file>