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81" r:id="rId5"/>
    <p:sldId id="282" r:id="rId6"/>
    <p:sldId id="283" r:id="rId7"/>
    <p:sldId id="286" r:id="rId8"/>
    <p:sldId id="287" r:id="rId9"/>
    <p:sldId id="288" r:id="rId10"/>
    <p:sldId id="289" r:id="rId11"/>
    <p:sldId id="290" r:id="rId12"/>
    <p:sldId id="285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3" r:id="rId25"/>
    <p:sldId id="302" r:id="rId26"/>
    <p:sldId id="304" r:id="rId27"/>
    <p:sldId id="305" r:id="rId28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EF92B"/>
    <a:srgbClr val="FF0D0D"/>
    <a:srgbClr val="8EB4E3"/>
    <a:srgbClr val="558ED5"/>
    <a:srgbClr val="DCE6F2"/>
    <a:srgbClr val="4F81BD"/>
    <a:srgbClr val="0066CC"/>
    <a:srgbClr val="F8F8F8"/>
    <a:srgbClr val="A3BD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38" autoAdjust="0"/>
    <p:restoredTop sz="97002" autoAdjust="0"/>
  </p:normalViewPr>
  <p:slideViewPr>
    <p:cSldViewPr>
      <p:cViewPr varScale="1">
        <p:scale>
          <a:sx n="72" d="100"/>
          <a:sy n="72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5.wmf"/><Relationship Id="rId4" Type="http://schemas.openxmlformats.org/officeDocument/2006/relationships/image" Target="../media/image1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4.wmf"/><Relationship Id="rId5" Type="http://schemas.openxmlformats.org/officeDocument/2006/relationships/image" Target="../media/image5.wmf"/><Relationship Id="rId4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6687B-AE54-48A2-8266-BCB8A1082C9D}" type="datetimeFigureOut">
              <a:rPr lang="ja-JP" altLang="en-US"/>
              <a:pPr>
                <a:defRPr/>
              </a:pPr>
              <a:t>2007/12/4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BD594-9F1C-488D-825C-F4957466616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FF06D-360A-4EAB-A009-8693D13C8383}" type="datetimeFigureOut">
              <a:rPr lang="ja-JP" altLang="en-US"/>
              <a:pPr>
                <a:defRPr/>
              </a:pPr>
              <a:t>2007/12/4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429FF-F813-446A-B8EF-E4151A72E8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E05B1-9034-4F62-BFE9-4646DFF2AAED}" type="datetimeFigureOut">
              <a:rPr lang="ja-JP" altLang="en-US"/>
              <a:pPr>
                <a:defRPr/>
              </a:pPr>
              <a:t>2007/12/4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39036-5258-4511-A007-27A8439AC2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EC2A0-A967-4A01-A832-F6178E7F7C35}" type="datetimeFigureOut">
              <a:rPr lang="ja-JP" altLang="en-US"/>
              <a:pPr>
                <a:defRPr/>
              </a:pPr>
              <a:t>2007/12/4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4FFC7-EE39-4767-B30B-E6F8CE62A3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B17F-992D-45DF-891B-F09AC512E6B2}" type="datetimeFigureOut">
              <a:rPr lang="ja-JP" altLang="en-US"/>
              <a:pPr>
                <a:defRPr/>
              </a:pPr>
              <a:t>2007/12/4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0BDC3-29DE-47FB-AC2E-C26D4124BA7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164AE-A38D-4D04-B211-345EE5885A9E}" type="datetimeFigureOut">
              <a:rPr lang="ja-JP" altLang="en-US"/>
              <a:pPr>
                <a:defRPr/>
              </a:pPr>
              <a:t>2007/12/4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0115B-9FD0-4478-8269-DC8759FA67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79BAA-38ED-4FE6-877B-97C22C8FB8F0}" type="datetimeFigureOut">
              <a:rPr lang="ja-JP" altLang="en-US"/>
              <a:pPr>
                <a:defRPr/>
              </a:pPr>
              <a:t>2007/12/4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99211-7DEB-4679-B932-9AC31B45BBE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58508-AAED-4FA3-B85A-B5480AE3C21A}" type="datetimeFigureOut">
              <a:rPr lang="ja-JP" altLang="en-US"/>
              <a:pPr>
                <a:defRPr/>
              </a:pPr>
              <a:t>2007/12/4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B294F-35D9-4247-8BCC-6084E34F573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CAD89-FFC4-45EA-BDF6-145B9533D754}" type="datetimeFigureOut">
              <a:rPr lang="ja-JP" altLang="en-US"/>
              <a:pPr>
                <a:defRPr/>
              </a:pPr>
              <a:t>2007/12/4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9A20B-579B-4B7C-87C0-529B295561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7D260-6261-497A-8522-D01D92E54C75}" type="datetimeFigureOut">
              <a:rPr lang="ja-JP" altLang="en-US"/>
              <a:pPr>
                <a:defRPr/>
              </a:pPr>
              <a:t>2007/12/4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B3764-59C1-4040-B5DC-5BE1314C98D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D9089-0081-4C13-B98E-9C1C302C03E0}" type="datetimeFigureOut">
              <a:rPr lang="ja-JP" altLang="en-US"/>
              <a:pPr>
                <a:defRPr/>
              </a:pPr>
              <a:t>2007/12/4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65685-8C3C-4176-9ABA-82F755434D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1440759-876D-44D3-A2A3-45259AE28C27}" type="datetimeFigureOut">
              <a:rPr lang="ja-JP" altLang="en-US"/>
              <a:pPr>
                <a:defRPr/>
              </a:pPr>
              <a:t>2007/12/4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8995FA7-0238-4EF0-87B9-791A770D38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4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Optical Flow</a:t>
            </a:r>
            <a:endParaRPr lang="ja-JP" altLang="en-US" dirty="0" smtClean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As always, many ways..</a:t>
            </a:r>
          </a:p>
          <a:p>
            <a:r>
              <a:rPr kumimoji="1" lang="en-US" altLang="ja-JP" sz="2400" dirty="0" smtClean="0"/>
              <a:t>Velocity vectors             , direction, magnitude is speed.</a:t>
            </a:r>
          </a:p>
          <a:p>
            <a:r>
              <a:rPr kumimoji="1" lang="en-US" altLang="ja-JP" sz="2400" dirty="0" smtClean="0"/>
              <a:t>E(</a:t>
            </a:r>
            <a:r>
              <a:rPr kumimoji="1" lang="en-US" altLang="ja-JP" sz="2400" dirty="0" err="1" smtClean="0"/>
              <a:t>x,y,t</a:t>
            </a:r>
            <a:r>
              <a:rPr kumimoji="1" lang="en-US" altLang="ja-JP" sz="2400" dirty="0" smtClean="0"/>
              <a:t>) is image brightness at </a:t>
            </a:r>
            <a:r>
              <a:rPr kumimoji="1" lang="en-US" altLang="ja-JP" sz="2400" dirty="0" err="1" smtClean="0"/>
              <a:t>x,y</a:t>
            </a:r>
            <a:r>
              <a:rPr kumimoji="1" lang="en-US" altLang="ja-JP" sz="2400" dirty="0" smtClean="0"/>
              <a:t>, time t.</a:t>
            </a:r>
          </a:p>
          <a:p>
            <a:r>
              <a:rPr lang="en-US" altLang="ja-JP" sz="2400" dirty="0" smtClean="0"/>
              <a:t>E(</a:t>
            </a:r>
            <a:r>
              <a:rPr lang="en-US" altLang="ja-JP" sz="2400" dirty="0" err="1" smtClean="0"/>
              <a:t>x+Δx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y+Δy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t+Δt</a:t>
            </a:r>
            <a:r>
              <a:rPr lang="en-US" altLang="ja-JP" sz="2400" dirty="0" smtClean="0"/>
              <a:t>) = brightness at some offset (</a:t>
            </a:r>
            <a:r>
              <a:rPr lang="en-US" altLang="ja-JP" sz="2400" dirty="0" err="1" smtClean="0"/>
              <a:t>Δx</a:t>
            </a:r>
            <a:r>
              <a:rPr lang="en-US" altLang="ja-JP" sz="2400" dirty="0" smtClean="0"/>
              <a:t>,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Δy</a:t>
            </a:r>
            <a:r>
              <a:rPr lang="en-US" altLang="ja-JP" sz="2400" dirty="0" smtClean="0"/>
              <a:t>) at some time </a:t>
            </a:r>
            <a:r>
              <a:rPr lang="en-US" altLang="ja-JP" sz="2400" dirty="0" err="1" smtClean="0"/>
              <a:t>Δt</a:t>
            </a:r>
            <a:r>
              <a:rPr lang="en-US" altLang="ja-JP" sz="2400" dirty="0" smtClean="0"/>
              <a:t> later.</a:t>
            </a:r>
          </a:p>
          <a:p>
            <a:r>
              <a:rPr kumimoji="1" lang="en-US" altLang="ja-JP" sz="2400" dirty="0" smtClean="0"/>
              <a:t>If an object </a:t>
            </a:r>
            <a:r>
              <a:rPr lang="en-US" altLang="ja-JP" sz="2400" dirty="0" smtClean="0"/>
              <a:t>moved from E(</a:t>
            </a:r>
            <a:r>
              <a:rPr lang="en-US" altLang="ja-JP" sz="2400" dirty="0" err="1" smtClean="0"/>
              <a:t>x,y</a:t>
            </a:r>
            <a:r>
              <a:rPr lang="en-US" altLang="ja-JP" sz="2400" dirty="0" smtClean="0"/>
              <a:t>) at time t to </a:t>
            </a:r>
            <a:r>
              <a:rPr lang="en-US" altLang="ja-JP" sz="2400" dirty="0" smtClean="0"/>
              <a:t>E(</a:t>
            </a:r>
            <a:r>
              <a:rPr lang="en-US" altLang="ja-JP" sz="2400" dirty="0" err="1" smtClean="0"/>
              <a:t>x+Δx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y+Δy</a:t>
            </a:r>
            <a:r>
              <a:rPr lang="en-US" altLang="ja-JP" sz="2400" dirty="0" smtClean="0"/>
              <a:t>) over time </a:t>
            </a:r>
            <a:r>
              <a:rPr lang="en-US" altLang="ja-JP" sz="2400" dirty="0" err="1" smtClean="0"/>
              <a:t>Δt</a:t>
            </a:r>
            <a:r>
              <a:rPr lang="en-US" altLang="ja-JP" sz="2400" dirty="0" smtClean="0"/>
              <a:t>, then we expect </a:t>
            </a:r>
            <a:r>
              <a:rPr lang="en-US" altLang="ja-JP" sz="2400" dirty="0" smtClean="0"/>
              <a:t>E(</a:t>
            </a:r>
            <a:r>
              <a:rPr lang="en-US" altLang="ja-JP" sz="2400" dirty="0" err="1" smtClean="0"/>
              <a:t>x,y,t</a:t>
            </a:r>
            <a:r>
              <a:rPr lang="en-US" altLang="ja-JP" sz="2400" dirty="0" smtClean="0"/>
              <a:t>) = </a:t>
            </a:r>
            <a:r>
              <a:rPr lang="en-US" altLang="ja-JP" sz="2400" dirty="0" smtClean="0"/>
              <a:t>E(</a:t>
            </a:r>
            <a:r>
              <a:rPr lang="en-US" altLang="ja-JP" sz="2400" dirty="0" err="1" smtClean="0"/>
              <a:t>x+Δx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y+Δy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t+Δt</a:t>
            </a:r>
            <a:r>
              <a:rPr lang="en-US" altLang="ja-JP" sz="2400" dirty="0" smtClean="0"/>
              <a:t>) </a:t>
            </a:r>
            <a:endParaRPr kumimoji="1" lang="en-US" altLang="ja-JP" sz="2400" dirty="0" smtClean="0"/>
          </a:p>
          <a:p>
            <a:pPr lvl="1">
              <a:buNone/>
            </a:pPr>
            <a:endParaRPr kumimoji="1" lang="ja-JP" altLang="en-US" sz="2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Lets think about optical flow</a:t>
            </a:r>
            <a:endParaRPr kumimoji="1" lang="ja-JP" alt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57488" y="2285992"/>
          <a:ext cx="857256" cy="285752"/>
        </p:xfrm>
        <a:graphic>
          <a:graphicData uri="http://schemas.openxmlformats.org/presentationml/2006/ole">
            <p:oleObj spid="_x0000_s8194" name="Equation" r:id="rId3" imgW="6094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As always, many ways..</a:t>
            </a:r>
          </a:p>
          <a:p>
            <a:r>
              <a:rPr kumimoji="1" lang="en-US" altLang="ja-JP" sz="2400" dirty="0" smtClean="0"/>
              <a:t>Velocity vectors             , direction, magnitude is speed.</a:t>
            </a:r>
          </a:p>
          <a:p>
            <a:r>
              <a:rPr kumimoji="1" lang="en-US" altLang="ja-JP" sz="2400" dirty="0" smtClean="0"/>
              <a:t>E(</a:t>
            </a:r>
            <a:r>
              <a:rPr kumimoji="1" lang="en-US" altLang="ja-JP" sz="2400" dirty="0" err="1" smtClean="0"/>
              <a:t>x,y,t</a:t>
            </a:r>
            <a:r>
              <a:rPr kumimoji="1" lang="en-US" altLang="ja-JP" sz="2400" dirty="0" smtClean="0"/>
              <a:t>) is image brightness at </a:t>
            </a:r>
            <a:r>
              <a:rPr kumimoji="1" lang="en-US" altLang="ja-JP" sz="2400" dirty="0" err="1" smtClean="0"/>
              <a:t>x,y</a:t>
            </a:r>
            <a:r>
              <a:rPr kumimoji="1" lang="en-US" altLang="ja-JP" sz="2400" dirty="0" smtClean="0"/>
              <a:t>, time t.</a:t>
            </a:r>
          </a:p>
          <a:p>
            <a:r>
              <a:rPr lang="en-US" altLang="ja-JP" sz="2400" dirty="0" smtClean="0"/>
              <a:t>E(</a:t>
            </a:r>
            <a:r>
              <a:rPr lang="en-US" altLang="ja-JP" sz="2400" dirty="0" err="1" smtClean="0"/>
              <a:t>x+Δx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y+Δy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t+Δt</a:t>
            </a:r>
            <a:r>
              <a:rPr lang="en-US" altLang="ja-JP" sz="2400" dirty="0" smtClean="0"/>
              <a:t>) = brightness at some offset (</a:t>
            </a:r>
            <a:r>
              <a:rPr lang="en-US" altLang="ja-JP" sz="2400" dirty="0" err="1" smtClean="0"/>
              <a:t>Δx</a:t>
            </a:r>
            <a:r>
              <a:rPr lang="en-US" altLang="ja-JP" sz="2400" dirty="0" smtClean="0"/>
              <a:t>,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Δy</a:t>
            </a:r>
            <a:r>
              <a:rPr lang="en-US" altLang="ja-JP" sz="2400" dirty="0" smtClean="0"/>
              <a:t>) at some time </a:t>
            </a:r>
            <a:r>
              <a:rPr lang="en-US" altLang="ja-JP" sz="2400" dirty="0" err="1" smtClean="0"/>
              <a:t>Δt</a:t>
            </a:r>
            <a:r>
              <a:rPr lang="en-US" altLang="ja-JP" sz="2400" dirty="0" smtClean="0"/>
              <a:t> later.</a:t>
            </a:r>
          </a:p>
          <a:p>
            <a:r>
              <a:rPr kumimoji="1" lang="en-US" altLang="ja-JP" sz="2400" dirty="0" smtClean="0"/>
              <a:t>If an object </a:t>
            </a:r>
            <a:r>
              <a:rPr lang="en-US" altLang="ja-JP" sz="2400" dirty="0" smtClean="0"/>
              <a:t>moved from E(</a:t>
            </a:r>
            <a:r>
              <a:rPr lang="en-US" altLang="ja-JP" sz="2400" dirty="0" err="1" smtClean="0"/>
              <a:t>x,y</a:t>
            </a:r>
            <a:r>
              <a:rPr lang="en-US" altLang="ja-JP" sz="2400" dirty="0" smtClean="0"/>
              <a:t>) at time t to </a:t>
            </a:r>
            <a:r>
              <a:rPr lang="en-US" altLang="ja-JP" sz="2400" dirty="0" smtClean="0"/>
              <a:t>E(</a:t>
            </a:r>
            <a:r>
              <a:rPr lang="en-US" altLang="ja-JP" sz="2400" dirty="0" err="1" smtClean="0"/>
              <a:t>x+Δx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y+Δy</a:t>
            </a:r>
            <a:r>
              <a:rPr lang="en-US" altLang="ja-JP" sz="2400" dirty="0" smtClean="0"/>
              <a:t>) over time </a:t>
            </a:r>
            <a:r>
              <a:rPr lang="en-US" altLang="ja-JP" sz="2400" dirty="0" err="1" smtClean="0"/>
              <a:t>Δt</a:t>
            </a:r>
            <a:r>
              <a:rPr lang="en-US" altLang="ja-JP" sz="2400" dirty="0" smtClean="0"/>
              <a:t>, then we expect </a:t>
            </a:r>
            <a:r>
              <a:rPr lang="en-US" altLang="ja-JP" sz="2400" dirty="0" smtClean="0"/>
              <a:t>E(</a:t>
            </a:r>
            <a:r>
              <a:rPr lang="en-US" altLang="ja-JP" sz="2400" dirty="0" err="1" smtClean="0"/>
              <a:t>x,y,t</a:t>
            </a:r>
            <a:r>
              <a:rPr lang="en-US" altLang="ja-JP" sz="2400" dirty="0" smtClean="0"/>
              <a:t>) = </a:t>
            </a:r>
            <a:r>
              <a:rPr lang="en-US" altLang="ja-JP" sz="2400" dirty="0" smtClean="0"/>
              <a:t>E(</a:t>
            </a:r>
            <a:r>
              <a:rPr lang="en-US" altLang="ja-JP" sz="2400" dirty="0" err="1" smtClean="0"/>
              <a:t>x+Δx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y+Δy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t+Δt</a:t>
            </a:r>
            <a:r>
              <a:rPr lang="en-US" altLang="ja-JP" sz="2400" dirty="0" smtClean="0"/>
              <a:t>) </a:t>
            </a:r>
            <a:endParaRPr kumimoji="1" lang="en-US" altLang="ja-JP" sz="2400" dirty="0" smtClean="0"/>
          </a:p>
          <a:p>
            <a:pPr lvl="1">
              <a:buNone/>
            </a:pPr>
            <a:endParaRPr kumimoji="1" lang="ja-JP" altLang="en-US" sz="2000"/>
          </a:p>
        </p:txBody>
      </p:sp>
      <p:sp>
        <p:nvSpPr>
          <p:cNvPr id="6" name="Rectangle 5"/>
          <p:cNvSpPr/>
          <p:nvPr/>
        </p:nvSpPr>
        <p:spPr>
          <a:xfrm>
            <a:off x="1071538" y="4929198"/>
            <a:ext cx="1928826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x,y</a:t>
            </a:r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Lets think about optical flow</a:t>
            </a:r>
            <a:endParaRPr kumimoji="1" lang="ja-JP" alt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57488" y="2285992"/>
          <a:ext cx="857256" cy="285752"/>
        </p:xfrm>
        <a:graphic>
          <a:graphicData uri="http://schemas.openxmlformats.org/presentationml/2006/ole">
            <p:oleObj spid="_x0000_s9218" name="Equation" r:id="rId3" imgW="609480" imgH="203040" progId="Equation.3">
              <p:embed/>
            </p:oleObj>
          </a:graphicData>
        </a:graphic>
      </p:graphicFrame>
      <p:sp>
        <p:nvSpPr>
          <p:cNvPr id="7" name="Oval 6"/>
          <p:cNvSpPr/>
          <p:nvPr/>
        </p:nvSpPr>
        <p:spPr>
          <a:xfrm>
            <a:off x="1714480" y="5286388"/>
            <a:ext cx="285752" cy="28575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Rectangle 7"/>
          <p:cNvSpPr/>
          <p:nvPr/>
        </p:nvSpPr>
        <p:spPr>
          <a:xfrm>
            <a:off x="4000496" y="4929198"/>
            <a:ext cx="1928826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 smtClean="0"/>
          </a:p>
          <a:p>
            <a:pPr algn="ctr"/>
            <a:endParaRPr lang="en-US" altLang="ja-JP" dirty="0" smtClean="0"/>
          </a:p>
          <a:p>
            <a:pPr algn="ctr"/>
            <a:r>
              <a:rPr lang="ja-JP" altLang="en-US" smtClean="0"/>
              <a:t>ｘ</a:t>
            </a:r>
            <a:r>
              <a:rPr kumimoji="1" lang="en-US" altLang="ja-JP" dirty="0" smtClean="0"/>
              <a:t>+Δ</a:t>
            </a:r>
            <a:r>
              <a:rPr kumimoji="1" lang="ja-JP" altLang="en-US" smtClean="0"/>
              <a:t>ｘ</a:t>
            </a:r>
            <a:r>
              <a:rPr kumimoji="1" lang="en-US" altLang="ja-JP" dirty="0" smtClean="0"/>
              <a:t>,</a:t>
            </a:r>
            <a:r>
              <a:rPr kumimoji="1" lang="en-US" altLang="ja-JP" dirty="0" err="1" smtClean="0"/>
              <a:t>y+Δy</a:t>
            </a:r>
            <a:endParaRPr kumimoji="1" lang="ja-JP" altLang="en-US"/>
          </a:p>
        </p:txBody>
      </p:sp>
      <p:sp>
        <p:nvSpPr>
          <p:cNvPr id="9" name="Oval 8"/>
          <p:cNvSpPr/>
          <p:nvPr/>
        </p:nvSpPr>
        <p:spPr>
          <a:xfrm>
            <a:off x="4929190" y="5572140"/>
            <a:ext cx="285752" cy="28575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1071538" y="6488668"/>
            <a:ext cx="817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Time t</a:t>
            </a:r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4000496" y="6488668"/>
            <a:ext cx="1278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Time t</a:t>
            </a:r>
            <a:r>
              <a:rPr lang="ja-JP" altLang="en-US" smtClean="0"/>
              <a:t>＋</a:t>
            </a:r>
            <a:r>
              <a:rPr lang="en-US" altLang="ja-JP" dirty="0" smtClean="0"/>
              <a:t>Δ</a:t>
            </a:r>
            <a:r>
              <a:rPr lang="ja-JP" altLang="en-US" smtClean="0"/>
              <a:t>ｔ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4525963"/>
          </a:xfrm>
        </p:spPr>
        <p:txBody>
          <a:bodyPr/>
          <a:lstStyle/>
          <a:p>
            <a:r>
              <a:rPr kumimoji="1" lang="en-US" altLang="ja-JP" dirty="0" smtClean="0"/>
              <a:t>Remember this? No? doesn’t matter…</a:t>
            </a:r>
          </a:p>
          <a:p>
            <a:endParaRPr lang="en-US" altLang="ja-JP" dirty="0" smtClean="0"/>
          </a:p>
          <a:p>
            <a:pPr>
              <a:buNone/>
            </a:pPr>
            <a:endParaRPr kumimoji="1" lang="en-US" altLang="ja-JP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Taylor expansion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4525963"/>
          </a:xfrm>
        </p:spPr>
        <p:txBody>
          <a:bodyPr/>
          <a:lstStyle/>
          <a:p>
            <a:r>
              <a:rPr kumimoji="1" lang="en-US" altLang="ja-JP" dirty="0" smtClean="0"/>
              <a:t>Remember this? No? doesn’t matter…</a:t>
            </a:r>
          </a:p>
          <a:p>
            <a:endParaRPr lang="en-US" altLang="ja-JP" dirty="0" smtClean="0"/>
          </a:p>
          <a:p>
            <a:endParaRPr kumimoji="1" lang="en-US" altLang="ja-JP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Taylor expansion</a:t>
            </a:r>
            <a:endParaRPr kumimoji="1" lang="ja-JP" alt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4282" y="1349370"/>
          <a:ext cx="8747704" cy="936622"/>
        </p:xfrm>
        <a:graphic>
          <a:graphicData uri="http://schemas.openxmlformats.org/presentationml/2006/ole">
            <p:oleObj spid="_x0000_s10242" name="Equation" r:id="rId3" imgW="39114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4525963"/>
          </a:xfrm>
        </p:spPr>
        <p:txBody>
          <a:bodyPr/>
          <a:lstStyle/>
          <a:p>
            <a:r>
              <a:rPr kumimoji="1" lang="en-US" altLang="ja-JP" dirty="0" smtClean="0"/>
              <a:t>Remember this? No? doesn’t matter…</a:t>
            </a:r>
          </a:p>
          <a:p>
            <a:endParaRPr lang="en-US" altLang="ja-JP" dirty="0" smtClean="0"/>
          </a:p>
          <a:p>
            <a:endParaRPr kumimoji="1" lang="en-US" altLang="ja-JP" sz="2400" dirty="0" smtClean="0"/>
          </a:p>
          <a:p>
            <a:r>
              <a:rPr kumimoji="1" lang="en-US" altLang="ja-JP" sz="2400" dirty="0" smtClean="0"/>
              <a:t>If we know where an object moved, and how fast, then</a:t>
            </a:r>
            <a:r>
              <a:rPr lang="en-US" altLang="ja-JP" sz="2400" dirty="0" smtClean="0"/>
              <a:t> </a:t>
            </a:r>
            <a:r>
              <a:rPr lang="en-US" altLang="ja-JP" sz="2400" dirty="0" smtClean="0"/>
              <a:t>     </a:t>
            </a:r>
            <a:r>
              <a:rPr lang="en-US" altLang="ja-JP" sz="2400" dirty="0" smtClean="0"/>
              <a:t> </a:t>
            </a:r>
            <a:r>
              <a:rPr lang="en-US" altLang="ja-JP" sz="2400" dirty="0" smtClean="0"/>
              <a:t>    </a:t>
            </a:r>
          </a:p>
          <a:p>
            <a:endParaRPr lang="en-US" altLang="ja-JP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Taylor expansion</a:t>
            </a:r>
            <a:endParaRPr kumimoji="1" lang="ja-JP" alt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4282" y="1349370"/>
          <a:ext cx="8747704" cy="936622"/>
        </p:xfrm>
        <a:graphic>
          <a:graphicData uri="http://schemas.openxmlformats.org/presentationml/2006/ole">
            <p:oleObj spid="_x0000_s11266" name="Equation" r:id="rId3" imgW="39114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4525963"/>
          </a:xfrm>
        </p:spPr>
        <p:txBody>
          <a:bodyPr/>
          <a:lstStyle/>
          <a:p>
            <a:r>
              <a:rPr kumimoji="1" lang="en-US" altLang="ja-JP" dirty="0" smtClean="0"/>
              <a:t>Remember this? No? doesn’t matter…</a:t>
            </a:r>
          </a:p>
          <a:p>
            <a:endParaRPr lang="en-US" altLang="ja-JP" dirty="0" smtClean="0"/>
          </a:p>
          <a:p>
            <a:endParaRPr kumimoji="1" lang="en-US" altLang="ja-JP" sz="2400" dirty="0" smtClean="0"/>
          </a:p>
          <a:p>
            <a:r>
              <a:rPr kumimoji="1" lang="en-US" altLang="ja-JP" sz="2400" dirty="0" smtClean="0"/>
              <a:t>If we know where an object moved, and how fast, then</a:t>
            </a:r>
            <a:r>
              <a:rPr lang="en-US" altLang="ja-JP" sz="2400" dirty="0" smtClean="0"/>
              <a:t> </a:t>
            </a:r>
            <a:r>
              <a:rPr lang="en-US" altLang="ja-JP" sz="2400" dirty="0" smtClean="0"/>
              <a:t>     </a:t>
            </a:r>
            <a:r>
              <a:rPr lang="en-US" altLang="ja-JP" sz="2400" dirty="0" smtClean="0"/>
              <a:t> </a:t>
            </a:r>
            <a:r>
              <a:rPr lang="en-US" altLang="ja-JP" sz="2400" dirty="0" smtClean="0"/>
              <a:t>    </a:t>
            </a:r>
          </a:p>
          <a:p>
            <a:pPr>
              <a:buNone/>
            </a:pPr>
            <a:r>
              <a:rPr lang="en-US" altLang="ja-JP" sz="2400" dirty="0" smtClean="0"/>
              <a:t> </a:t>
            </a:r>
            <a:r>
              <a:rPr lang="en-US" altLang="ja-JP" sz="2400" dirty="0" smtClean="0"/>
              <a:t>                                                                             (as just discussed)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Taylor expansion</a:t>
            </a:r>
            <a:endParaRPr kumimoji="1" lang="ja-JP" alt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4282" y="1349370"/>
          <a:ext cx="8747704" cy="936622"/>
        </p:xfrm>
        <a:graphic>
          <a:graphicData uri="http://schemas.openxmlformats.org/presentationml/2006/ole">
            <p:oleObj spid="_x0000_s12290" name="Equation" r:id="rId3" imgW="3911400" imgH="41904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857224" y="2832099"/>
          <a:ext cx="4884737" cy="454025"/>
        </p:xfrm>
        <a:graphic>
          <a:graphicData uri="http://schemas.openxmlformats.org/presentationml/2006/ole">
            <p:oleObj spid="_x0000_s12291" name="Equation" r:id="rId4" imgW="21841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4525963"/>
          </a:xfrm>
        </p:spPr>
        <p:txBody>
          <a:bodyPr/>
          <a:lstStyle/>
          <a:p>
            <a:r>
              <a:rPr kumimoji="1" lang="en-US" altLang="ja-JP" dirty="0" smtClean="0"/>
              <a:t>Remember this? No? doesn’t matter…</a:t>
            </a:r>
          </a:p>
          <a:p>
            <a:endParaRPr lang="en-US" altLang="ja-JP" dirty="0" smtClean="0"/>
          </a:p>
          <a:p>
            <a:endParaRPr kumimoji="1" lang="en-US" altLang="ja-JP" sz="2400" dirty="0" smtClean="0"/>
          </a:p>
          <a:p>
            <a:r>
              <a:rPr kumimoji="1" lang="en-US" altLang="ja-JP" sz="2400" dirty="0" smtClean="0"/>
              <a:t>If we know where an object moved, and how fast, then</a:t>
            </a:r>
            <a:r>
              <a:rPr lang="en-US" altLang="ja-JP" sz="2400" dirty="0" smtClean="0"/>
              <a:t> </a:t>
            </a:r>
            <a:r>
              <a:rPr lang="en-US" altLang="ja-JP" sz="2400" dirty="0" smtClean="0"/>
              <a:t>     </a:t>
            </a:r>
            <a:r>
              <a:rPr lang="en-US" altLang="ja-JP" sz="2400" dirty="0" smtClean="0"/>
              <a:t> </a:t>
            </a:r>
            <a:r>
              <a:rPr lang="en-US" altLang="ja-JP" sz="2400" dirty="0" smtClean="0"/>
              <a:t>    </a:t>
            </a:r>
          </a:p>
          <a:p>
            <a:pPr>
              <a:buNone/>
            </a:pPr>
            <a:r>
              <a:rPr lang="en-US" altLang="ja-JP" sz="2400" dirty="0" smtClean="0"/>
              <a:t> </a:t>
            </a:r>
            <a:r>
              <a:rPr lang="en-US" altLang="ja-JP" sz="2400" dirty="0" smtClean="0"/>
              <a:t>                                                                             (as just discussed)</a:t>
            </a:r>
          </a:p>
          <a:p>
            <a:r>
              <a:rPr lang="en-US" altLang="ja-JP" sz="2400" dirty="0" smtClean="0"/>
              <a:t>Rewrite and ignore </a:t>
            </a:r>
            <a:r>
              <a:rPr lang="en-US" altLang="ja-JP" sz="2400" dirty="0" err="1" smtClean="0"/>
              <a:t>seccond,etc</a:t>
            </a:r>
            <a:r>
              <a:rPr lang="en-US" altLang="ja-JP" sz="2400" dirty="0" smtClean="0"/>
              <a:t>, derivatives</a:t>
            </a:r>
          </a:p>
          <a:p>
            <a:endParaRPr lang="en-US" altLang="ja-JP" sz="2400" dirty="0" smtClean="0"/>
          </a:p>
          <a:p>
            <a:endParaRPr lang="en-US" altLang="ja-JP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Taylor expansion</a:t>
            </a:r>
            <a:endParaRPr kumimoji="1" lang="ja-JP" alt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4282" y="1349370"/>
          <a:ext cx="8747704" cy="936622"/>
        </p:xfrm>
        <a:graphic>
          <a:graphicData uri="http://schemas.openxmlformats.org/presentationml/2006/ole">
            <p:oleObj spid="_x0000_s13314" name="Equation" r:id="rId3" imgW="3911400" imgH="41904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857224" y="2832099"/>
          <a:ext cx="4884737" cy="454025"/>
        </p:xfrm>
        <a:graphic>
          <a:graphicData uri="http://schemas.openxmlformats.org/presentationml/2006/ole">
            <p:oleObj spid="_x0000_s13315" name="Equation" r:id="rId4" imgW="2184120" imgH="20304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770188" y="3635375"/>
          <a:ext cx="3635375" cy="936625"/>
        </p:xfrm>
        <a:graphic>
          <a:graphicData uri="http://schemas.openxmlformats.org/presentationml/2006/ole">
            <p:oleObj spid="_x0000_s13316" name="Equation" r:id="rId5" imgW="16254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4525963"/>
          </a:xfrm>
        </p:spPr>
        <p:txBody>
          <a:bodyPr/>
          <a:lstStyle/>
          <a:p>
            <a:r>
              <a:rPr kumimoji="1" lang="en-US" altLang="ja-JP" dirty="0" smtClean="0"/>
              <a:t>Remember this? No? doesn’t matter…</a:t>
            </a:r>
          </a:p>
          <a:p>
            <a:endParaRPr lang="en-US" altLang="ja-JP" dirty="0" smtClean="0"/>
          </a:p>
          <a:p>
            <a:endParaRPr kumimoji="1" lang="en-US" altLang="ja-JP" sz="2400" dirty="0" smtClean="0"/>
          </a:p>
          <a:p>
            <a:r>
              <a:rPr kumimoji="1" lang="en-US" altLang="ja-JP" sz="2400" dirty="0" smtClean="0"/>
              <a:t>If we know where an object moved, and how fast, then</a:t>
            </a:r>
            <a:r>
              <a:rPr lang="en-US" altLang="ja-JP" sz="2400" dirty="0" smtClean="0"/>
              <a:t> </a:t>
            </a:r>
            <a:r>
              <a:rPr lang="en-US" altLang="ja-JP" sz="2400" dirty="0" smtClean="0"/>
              <a:t>     </a:t>
            </a:r>
            <a:r>
              <a:rPr lang="en-US" altLang="ja-JP" sz="2400" dirty="0" smtClean="0"/>
              <a:t> </a:t>
            </a:r>
            <a:r>
              <a:rPr lang="en-US" altLang="ja-JP" sz="2400" dirty="0" smtClean="0"/>
              <a:t>    </a:t>
            </a:r>
          </a:p>
          <a:p>
            <a:pPr>
              <a:buNone/>
            </a:pPr>
            <a:r>
              <a:rPr lang="en-US" altLang="ja-JP" sz="2400" dirty="0" smtClean="0"/>
              <a:t> </a:t>
            </a:r>
            <a:r>
              <a:rPr lang="en-US" altLang="ja-JP" sz="2400" dirty="0" smtClean="0"/>
              <a:t>                                                                             (as just discussed)</a:t>
            </a:r>
          </a:p>
          <a:p>
            <a:r>
              <a:rPr lang="en-US" altLang="ja-JP" sz="2400" dirty="0" smtClean="0"/>
              <a:t>Rewrite and ignore </a:t>
            </a:r>
            <a:r>
              <a:rPr lang="en-US" altLang="ja-JP" sz="2400" dirty="0" err="1" smtClean="0"/>
              <a:t>seccond,etc</a:t>
            </a:r>
            <a:r>
              <a:rPr lang="en-US" altLang="ja-JP" sz="2400" dirty="0" smtClean="0"/>
              <a:t>, derivatives</a:t>
            </a:r>
          </a:p>
          <a:p>
            <a:endParaRPr lang="en-US" altLang="ja-JP" sz="2400" dirty="0" smtClean="0"/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Now.. We know how much the image changed over time, so solve for that:</a:t>
            </a:r>
          </a:p>
          <a:p>
            <a:endParaRPr lang="en-US" altLang="ja-JP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Taylor expansion</a:t>
            </a:r>
            <a:endParaRPr kumimoji="1" lang="ja-JP" alt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4282" y="1349370"/>
          <a:ext cx="8747704" cy="936622"/>
        </p:xfrm>
        <a:graphic>
          <a:graphicData uri="http://schemas.openxmlformats.org/presentationml/2006/ole">
            <p:oleObj spid="_x0000_s14338" name="Equation" r:id="rId3" imgW="3911400" imgH="41904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857224" y="2832099"/>
          <a:ext cx="4884737" cy="454025"/>
        </p:xfrm>
        <a:graphic>
          <a:graphicData uri="http://schemas.openxmlformats.org/presentationml/2006/ole">
            <p:oleObj spid="_x0000_s14339" name="Equation" r:id="rId4" imgW="2184120" imgH="20304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770188" y="3635375"/>
          <a:ext cx="3635375" cy="936625"/>
        </p:xfrm>
        <a:graphic>
          <a:graphicData uri="http://schemas.openxmlformats.org/presentationml/2006/ole">
            <p:oleObj spid="_x0000_s14340" name="Equation" r:id="rId5" imgW="16254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4525963"/>
          </a:xfrm>
        </p:spPr>
        <p:txBody>
          <a:bodyPr/>
          <a:lstStyle/>
          <a:p>
            <a:r>
              <a:rPr kumimoji="1" lang="en-US" altLang="ja-JP" dirty="0" smtClean="0"/>
              <a:t>Remember this? No? doesn’t matter…</a:t>
            </a:r>
          </a:p>
          <a:p>
            <a:endParaRPr lang="en-US" altLang="ja-JP" dirty="0" smtClean="0"/>
          </a:p>
          <a:p>
            <a:endParaRPr kumimoji="1" lang="en-US" altLang="ja-JP" sz="2400" dirty="0" smtClean="0"/>
          </a:p>
          <a:p>
            <a:r>
              <a:rPr kumimoji="1" lang="en-US" altLang="ja-JP" sz="2400" dirty="0" smtClean="0"/>
              <a:t>If we know where an object moved, and how fast, then</a:t>
            </a:r>
            <a:r>
              <a:rPr lang="en-US" altLang="ja-JP" sz="2400" dirty="0" smtClean="0"/>
              <a:t> </a:t>
            </a:r>
            <a:r>
              <a:rPr lang="en-US" altLang="ja-JP" sz="2400" dirty="0" smtClean="0"/>
              <a:t>          </a:t>
            </a:r>
          </a:p>
          <a:p>
            <a:pPr>
              <a:buNone/>
            </a:pPr>
            <a:r>
              <a:rPr lang="en-US" altLang="ja-JP" sz="2400" dirty="0" smtClean="0"/>
              <a:t> </a:t>
            </a:r>
            <a:r>
              <a:rPr lang="en-US" altLang="ja-JP" sz="2400" dirty="0" smtClean="0"/>
              <a:t>                                                                             (as just discussed)</a:t>
            </a:r>
          </a:p>
          <a:p>
            <a:r>
              <a:rPr lang="en-US" altLang="ja-JP" sz="2400" dirty="0" smtClean="0"/>
              <a:t>Rewrite and ignore </a:t>
            </a:r>
            <a:r>
              <a:rPr lang="en-US" altLang="ja-JP" sz="2400" dirty="0" err="1" smtClean="0"/>
              <a:t>seccond,etc</a:t>
            </a:r>
            <a:r>
              <a:rPr lang="en-US" altLang="ja-JP" sz="2400" dirty="0" smtClean="0"/>
              <a:t>, derivatives</a:t>
            </a:r>
          </a:p>
          <a:p>
            <a:endParaRPr lang="en-US" altLang="ja-JP" sz="2400" dirty="0" smtClean="0"/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Now.. We know how much the image changed over time, so solve for that:</a:t>
            </a:r>
          </a:p>
          <a:p>
            <a:endParaRPr lang="en-US" altLang="ja-JP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Taylor expansion</a:t>
            </a:r>
            <a:endParaRPr kumimoji="1" lang="ja-JP" alt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4282" y="1349370"/>
          <a:ext cx="8747704" cy="936622"/>
        </p:xfrm>
        <a:graphic>
          <a:graphicData uri="http://schemas.openxmlformats.org/presentationml/2006/ole">
            <p:oleObj spid="_x0000_s15362" name="Equation" r:id="rId3" imgW="3911400" imgH="41904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857224" y="2832099"/>
          <a:ext cx="4884737" cy="454025"/>
        </p:xfrm>
        <a:graphic>
          <a:graphicData uri="http://schemas.openxmlformats.org/presentationml/2006/ole">
            <p:oleObj spid="_x0000_s15363" name="Equation" r:id="rId4" imgW="2184120" imgH="20304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770188" y="3635375"/>
          <a:ext cx="3635375" cy="936625"/>
        </p:xfrm>
        <a:graphic>
          <a:graphicData uri="http://schemas.openxmlformats.org/presentationml/2006/ole">
            <p:oleObj spid="_x0000_s15364" name="Equation" r:id="rId5" imgW="1625400" imgH="41904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1066800" y="5421313"/>
          <a:ext cx="7015163" cy="936625"/>
        </p:xfrm>
        <a:graphic>
          <a:graphicData uri="http://schemas.openxmlformats.org/presentationml/2006/ole">
            <p:oleObj spid="_x0000_s15365" name="Equation" r:id="rId6" imgW="31366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4525963"/>
          </a:xfrm>
        </p:spPr>
        <p:txBody>
          <a:bodyPr/>
          <a:lstStyle/>
          <a:p>
            <a:endParaRPr lang="en-US" altLang="ja-JP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1462"/>
            <a:ext cx="9144000" cy="1143000"/>
          </a:xfrm>
        </p:spPr>
        <p:txBody>
          <a:bodyPr/>
          <a:lstStyle/>
          <a:p>
            <a:r>
              <a:rPr kumimoji="1" lang="en-US" altLang="ja-JP" dirty="0" smtClean="0"/>
              <a:t>Optical Flow Constraint Equation</a:t>
            </a:r>
            <a:endParaRPr kumimoji="1" lang="ja-JP" altLang="en-US"/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2844800" y="857250"/>
          <a:ext cx="3324225" cy="936625"/>
        </p:xfrm>
        <a:graphic>
          <a:graphicData uri="http://schemas.openxmlformats.org/presentationml/2006/ole">
            <p:oleObj spid="_x0000_s16389" name="Equation" r:id="rId3" imgW="148572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What is it?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4525963"/>
          </a:xfrm>
        </p:spPr>
        <p:txBody>
          <a:bodyPr/>
          <a:lstStyle/>
          <a:p>
            <a:r>
              <a:rPr lang="en-US" altLang="ja-JP" dirty="0" smtClean="0"/>
              <a:t>The perceived movements (flow) of objects in a scene.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4525963"/>
          </a:xfrm>
        </p:spPr>
        <p:txBody>
          <a:bodyPr/>
          <a:lstStyle/>
          <a:p>
            <a:endParaRPr lang="en-US" altLang="ja-JP" sz="2400" dirty="0" smtClean="0"/>
          </a:p>
          <a:p>
            <a:r>
              <a:rPr lang="en-US" altLang="ja-JP" sz="2400" dirty="0" smtClean="0"/>
              <a:t>Ugly!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1462"/>
            <a:ext cx="9144000" cy="1143000"/>
          </a:xfrm>
        </p:spPr>
        <p:txBody>
          <a:bodyPr/>
          <a:lstStyle/>
          <a:p>
            <a:r>
              <a:rPr kumimoji="1" lang="en-US" altLang="ja-JP" dirty="0" smtClean="0"/>
              <a:t>Optical Flow Constraint Equation</a:t>
            </a:r>
            <a:endParaRPr kumimoji="1" lang="ja-JP" altLang="en-US"/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2844800" y="857250"/>
          <a:ext cx="3324225" cy="936625"/>
        </p:xfrm>
        <a:graphic>
          <a:graphicData uri="http://schemas.openxmlformats.org/presentationml/2006/ole">
            <p:oleObj spid="_x0000_s17410" name="Equation" r:id="rId3" imgW="148572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4525963"/>
          </a:xfrm>
        </p:spPr>
        <p:txBody>
          <a:bodyPr/>
          <a:lstStyle/>
          <a:p>
            <a:endParaRPr lang="en-US" altLang="ja-JP" sz="2400" dirty="0" smtClean="0"/>
          </a:p>
          <a:p>
            <a:r>
              <a:rPr lang="en-US" altLang="ja-JP" sz="2400" dirty="0" smtClean="0"/>
              <a:t>Ugly!</a:t>
            </a:r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             -  how fast intensity changing over time.</a:t>
            </a:r>
          </a:p>
          <a:p>
            <a:endParaRPr lang="en-US" altLang="ja-JP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1462"/>
            <a:ext cx="9144000" cy="1143000"/>
          </a:xfrm>
        </p:spPr>
        <p:txBody>
          <a:bodyPr/>
          <a:lstStyle/>
          <a:p>
            <a:r>
              <a:rPr kumimoji="1" lang="en-US" altLang="ja-JP" dirty="0" smtClean="0"/>
              <a:t>Optical Flow Constraint Equation</a:t>
            </a:r>
            <a:endParaRPr kumimoji="1" lang="ja-JP" altLang="en-US"/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2844800" y="857250"/>
          <a:ext cx="3324225" cy="936625"/>
        </p:xfrm>
        <a:graphic>
          <a:graphicData uri="http://schemas.openxmlformats.org/presentationml/2006/ole">
            <p:oleObj spid="_x0000_s18434" name="Equation" r:id="rId3" imgW="1485720" imgH="419040" progId="Equation.3">
              <p:embed/>
            </p:oleObj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857224" y="1857364"/>
          <a:ext cx="795337" cy="881063"/>
        </p:xfrm>
        <a:graphic>
          <a:graphicData uri="http://schemas.openxmlformats.org/presentationml/2006/ole">
            <p:oleObj spid="_x0000_s18435" name="Equation" r:id="rId4" imgW="3553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4525963"/>
          </a:xfrm>
        </p:spPr>
        <p:txBody>
          <a:bodyPr/>
          <a:lstStyle/>
          <a:p>
            <a:endParaRPr lang="en-US" altLang="ja-JP" sz="2400" dirty="0" smtClean="0"/>
          </a:p>
          <a:p>
            <a:r>
              <a:rPr lang="en-US" altLang="ja-JP" sz="2400" dirty="0" smtClean="0"/>
              <a:t>Ugly!</a:t>
            </a:r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             -  how fast intensity changing over time.</a:t>
            </a:r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               - spatial rates of intensity change… </a:t>
            </a:r>
            <a:r>
              <a:rPr lang="en-US" altLang="ja-JP" sz="2400" dirty="0" err="1" smtClean="0"/>
              <a:t>i.e</a:t>
            </a:r>
            <a:r>
              <a:rPr lang="en-US" altLang="ja-JP" sz="2400" dirty="0" smtClean="0"/>
              <a:t>, how rapidly        </a:t>
            </a:r>
          </a:p>
          <a:p>
            <a:pPr>
              <a:buNone/>
            </a:pPr>
            <a:r>
              <a:rPr lang="en-US" altLang="ja-JP" sz="2400" dirty="0" smtClean="0"/>
              <a:t>                      intensity is changing in any given direction.</a:t>
            </a:r>
          </a:p>
          <a:p>
            <a:pPr>
              <a:buNone/>
            </a:pPr>
            <a:endParaRPr lang="en-US" altLang="ja-JP" sz="2400" dirty="0" smtClean="0"/>
          </a:p>
          <a:p>
            <a:pPr>
              <a:buNone/>
            </a:pPr>
            <a:r>
              <a:rPr lang="en-US" altLang="ja-JP" sz="1200" dirty="0" smtClean="0"/>
              <a:t>                           </a:t>
            </a:r>
            <a:endParaRPr lang="en-US" altLang="ja-JP" sz="2400" dirty="0" smtClean="0"/>
          </a:p>
          <a:p>
            <a:pPr>
              <a:buNone/>
            </a:pPr>
            <a:endParaRPr lang="en-US" altLang="ja-JP" sz="1200" dirty="0" smtClean="0"/>
          </a:p>
          <a:p>
            <a:endParaRPr lang="en-US" altLang="ja-JP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1462"/>
            <a:ext cx="9144000" cy="1143000"/>
          </a:xfrm>
        </p:spPr>
        <p:txBody>
          <a:bodyPr/>
          <a:lstStyle/>
          <a:p>
            <a:r>
              <a:rPr kumimoji="1" lang="en-US" altLang="ja-JP" dirty="0" smtClean="0"/>
              <a:t>Optical Flow Constraint Equation</a:t>
            </a:r>
            <a:endParaRPr kumimoji="1" lang="ja-JP" altLang="en-US"/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2844800" y="857250"/>
          <a:ext cx="3324225" cy="936625"/>
        </p:xfrm>
        <a:graphic>
          <a:graphicData uri="http://schemas.openxmlformats.org/presentationml/2006/ole">
            <p:oleObj spid="_x0000_s19458" name="Equation" r:id="rId3" imgW="1485720" imgH="419040" progId="Equation.3">
              <p:embed/>
            </p:oleObj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857224" y="1857364"/>
          <a:ext cx="795337" cy="881063"/>
        </p:xfrm>
        <a:graphic>
          <a:graphicData uri="http://schemas.openxmlformats.org/presentationml/2006/ole">
            <p:oleObj spid="_x0000_s19459" name="Equation" r:id="rId4" imgW="355320" imgH="393480" progId="Equation.3">
              <p:embed/>
            </p:oleObj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744538" y="2900363"/>
          <a:ext cx="1163637" cy="938212"/>
        </p:xfrm>
        <a:graphic>
          <a:graphicData uri="http://schemas.openxmlformats.org/presentationml/2006/ole">
            <p:oleObj spid="_x0000_s19460" name="Equation" r:id="rId5" imgW="5205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4525963"/>
          </a:xfrm>
        </p:spPr>
        <p:txBody>
          <a:bodyPr/>
          <a:lstStyle/>
          <a:p>
            <a:endParaRPr lang="en-US" altLang="ja-JP" sz="2400" dirty="0" smtClean="0"/>
          </a:p>
          <a:p>
            <a:r>
              <a:rPr lang="en-US" altLang="ja-JP" sz="2400" dirty="0" smtClean="0"/>
              <a:t>Ugly!</a:t>
            </a:r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             -  how fast intensity changing over time.</a:t>
            </a:r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               - spatial rates of intensity change… </a:t>
            </a:r>
            <a:r>
              <a:rPr lang="en-US" altLang="ja-JP" sz="2400" dirty="0" err="1" smtClean="0"/>
              <a:t>i.e</a:t>
            </a:r>
            <a:r>
              <a:rPr lang="en-US" altLang="ja-JP" sz="2400" dirty="0" smtClean="0"/>
              <a:t>, how rapidly        </a:t>
            </a:r>
          </a:p>
          <a:p>
            <a:pPr>
              <a:buNone/>
            </a:pPr>
            <a:r>
              <a:rPr lang="en-US" altLang="ja-JP" sz="2400" dirty="0" smtClean="0"/>
              <a:t>                      intensity is changing in any given direction.</a:t>
            </a:r>
          </a:p>
          <a:p>
            <a:pPr>
              <a:buNone/>
            </a:pPr>
            <a:endParaRPr lang="en-US" altLang="ja-JP" sz="2400" dirty="0" smtClean="0"/>
          </a:p>
          <a:p>
            <a:pPr>
              <a:buFont typeface="Wingdings" pitchFamily="2" charset="2"/>
              <a:buChar char="l"/>
            </a:pPr>
            <a:r>
              <a:rPr lang="en-US" altLang="ja-JP" sz="1200" dirty="0" smtClean="0"/>
              <a:t>                            </a:t>
            </a:r>
            <a:r>
              <a:rPr lang="en-US" altLang="ja-JP" sz="2400" dirty="0" smtClean="0"/>
              <a:t>how much the intensity changed in each direction in </a:t>
            </a:r>
          </a:p>
          <a:p>
            <a:pPr>
              <a:buNone/>
            </a:pPr>
            <a:r>
              <a:rPr lang="en-US" altLang="ja-JP" sz="2400" dirty="0" smtClean="0"/>
              <a:t> </a:t>
            </a:r>
            <a:r>
              <a:rPr lang="en-US" altLang="ja-JP" sz="2400" dirty="0" smtClean="0"/>
              <a:t>                  the given time. </a:t>
            </a:r>
            <a:r>
              <a:rPr lang="en-US" altLang="ja-JP" sz="2400" dirty="0" err="1" smtClean="0"/>
              <a:t>i.e</a:t>
            </a:r>
            <a:r>
              <a:rPr lang="en-US" altLang="ja-JP" sz="2400" dirty="0" smtClean="0"/>
              <a:t>, speed of object.</a:t>
            </a:r>
          </a:p>
          <a:p>
            <a:pPr>
              <a:buNone/>
            </a:pPr>
            <a:endParaRPr lang="en-US" altLang="ja-JP" sz="2400" dirty="0" smtClean="0"/>
          </a:p>
          <a:p>
            <a:pPr>
              <a:buNone/>
            </a:pPr>
            <a:endParaRPr lang="en-US" altLang="ja-JP" sz="1200" dirty="0" smtClean="0"/>
          </a:p>
          <a:p>
            <a:endParaRPr lang="en-US" altLang="ja-JP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1462"/>
            <a:ext cx="9144000" cy="1143000"/>
          </a:xfrm>
        </p:spPr>
        <p:txBody>
          <a:bodyPr/>
          <a:lstStyle/>
          <a:p>
            <a:r>
              <a:rPr kumimoji="1" lang="en-US" altLang="ja-JP" dirty="0" smtClean="0"/>
              <a:t>Optical Flow Constraint Equation</a:t>
            </a:r>
            <a:endParaRPr kumimoji="1" lang="ja-JP" altLang="en-US"/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2844800" y="857250"/>
          <a:ext cx="3324225" cy="936625"/>
        </p:xfrm>
        <a:graphic>
          <a:graphicData uri="http://schemas.openxmlformats.org/presentationml/2006/ole">
            <p:oleObj spid="_x0000_s20482" name="Equation" r:id="rId3" imgW="1485720" imgH="419040" progId="Equation.3">
              <p:embed/>
            </p:oleObj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857224" y="1857364"/>
          <a:ext cx="795337" cy="881063"/>
        </p:xfrm>
        <a:graphic>
          <a:graphicData uri="http://schemas.openxmlformats.org/presentationml/2006/ole">
            <p:oleObj spid="_x0000_s20483" name="Equation" r:id="rId4" imgW="355320" imgH="393480" progId="Equation.3">
              <p:embed/>
            </p:oleObj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744538" y="2900363"/>
          <a:ext cx="1163637" cy="938212"/>
        </p:xfrm>
        <a:graphic>
          <a:graphicData uri="http://schemas.openxmlformats.org/presentationml/2006/ole">
            <p:oleObj spid="_x0000_s20484" name="Equation" r:id="rId5" imgW="520560" imgH="419040" progId="Equation.3">
              <p:embed/>
            </p:oleObj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769938" y="4090988"/>
          <a:ext cx="1050925" cy="881062"/>
        </p:xfrm>
        <a:graphic>
          <a:graphicData uri="http://schemas.openxmlformats.org/presentationml/2006/ole">
            <p:oleObj spid="_x0000_s20485" name="Equation" r:id="rId6" imgW="4698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4525963"/>
          </a:xfrm>
        </p:spPr>
        <p:txBody>
          <a:bodyPr/>
          <a:lstStyle/>
          <a:p>
            <a:endParaRPr lang="en-US" altLang="ja-JP" sz="2400" dirty="0" smtClean="0"/>
          </a:p>
          <a:p>
            <a:r>
              <a:rPr lang="en-US" altLang="ja-JP" sz="2400" dirty="0" smtClean="0"/>
              <a:t>Ugly!</a:t>
            </a:r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             -  how fast intensity changing over time.</a:t>
            </a:r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               - spatial rates of intensity change… </a:t>
            </a:r>
            <a:r>
              <a:rPr lang="en-US" altLang="ja-JP" sz="2400" dirty="0" err="1" smtClean="0"/>
              <a:t>i.e</a:t>
            </a:r>
            <a:r>
              <a:rPr lang="en-US" altLang="ja-JP" sz="2400" dirty="0" smtClean="0"/>
              <a:t>, how rapidly        </a:t>
            </a:r>
          </a:p>
          <a:p>
            <a:pPr>
              <a:buNone/>
            </a:pPr>
            <a:r>
              <a:rPr lang="en-US" altLang="ja-JP" sz="2400" dirty="0" smtClean="0"/>
              <a:t>                      intensity is changing in any given direction.</a:t>
            </a:r>
          </a:p>
          <a:p>
            <a:pPr>
              <a:buNone/>
            </a:pPr>
            <a:endParaRPr lang="en-US" altLang="ja-JP" sz="2400" dirty="0" smtClean="0"/>
          </a:p>
          <a:p>
            <a:pPr>
              <a:buFont typeface="Wingdings" pitchFamily="2" charset="2"/>
              <a:buChar char="l"/>
            </a:pPr>
            <a:r>
              <a:rPr lang="en-US" altLang="ja-JP" sz="1200" dirty="0" smtClean="0"/>
              <a:t>                            </a:t>
            </a:r>
            <a:r>
              <a:rPr lang="en-US" altLang="ja-JP" sz="2400" dirty="0" smtClean="0"/>
              <a:t>how much the intensity changed in each direction in </a:t>
            </a:r>
          </a:p>
          <a:p>
            <a:pPr>
              <a:buNone/>
            </a:pPr>
            <a:r>
              <a:rPr lang="en-US" altLang="ja-JP" sz="2400" dirty="0" smtClean="0"/>
              <a:t> </a:t>
            </a:r>
            <a:r>
              <a:rPr lang="en-US" altLang="ja-JP" sz="2400" dirty="0" smtClean="0"/>
              <a:t>                  the given time. </a:t>
            </a:r>
            <a:r>
              <a:rPr lang="en-US" altLang="ja-JP" sz="2400" dirty="0" err="1" smtClean="0"/>
              <a:t>i.e</a:t>
            </a:r>
            <a:r>
              <a:rPr lang="en-US" altLang="ja-JP" sz="2400" dirty="0" smtClean="0"/>
              <a:t>, speed of object.</a:t>
            </a:r>
          </a:p>
          <a:p>
            <a:pPr>
              <a:buNone/>
            </a:pPr>
            <a:r>
              <a:rPr lang="en-US" altLang="ja-JP" sz="2400" dirty="0" smtClean="0"/>
              <a:t>These quantities exist at all </a:t>
            </a:r>
            <a:r>
              <a:rPr lang="en-US" altLang="ja-JP" sz="2400" dirty="0" err="1" smtClean="0"/>
              <a:t>x,y,t</a:t>
            </a:r>
            <a:r>
              <a:rPr lang="en-US" altLang="ja-JP" sz="2400" dirty="0" smtClean="0"/>
              <a:t>.</a:t>
            </a:r>
          </a:p>
          <a:p>
            <a:pPr>
              <a:buNone/>
            </a:pPr>
            <a:endParaRPr lang="en-US" altLang="ja-JP" sz="1200" dirty="0" smtClean="0"/>
          </a:p>
          <a:p>
            <a:endParaRPr lang="en-US" altLang="ja-JP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1462"/>
            <a:ext cx="9144000" cy="1143000"/>
          </a:xfrm>
        </p:spPr>
        <p:txBody>
          <a:bodyPr/>
          <a:lstStyle/>
          <a:p>
            <a:r>
              <a:rPr kumimoji="1" lang="en-US" altLang="ja-JP" dirty="0" smtClean="0"/>
              <a:t>Optical Flow Constraint Equation</a:t>
            </a:r>
            <a:endParaRPr kumimoji="1" lang="ja-JP" altLang="en-US"/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2844800" y="857250"/>
          <a:ext cx="3324225" cy="936625"/>
        </p:xfrm>
        <a:graphic>
          <a:graphicData uri="http://schemas.openxmlformats.org/presentationml/2006/ole">
            <p:oleObj spid="_x0000_s22530" name="Equation" r:id="rId3" imgW="1485720" imgH="419040" progId="Equation.3">
              <p:embed/>
            </p:oleObj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857224" y="1857364"/>
          <a:ext cx="795337" cy="881063"/>
        </p:xfrm>
        <a:graphic>
          <a:graphicData uri="http://schemas.openxmlformats.org/presentationml/2006/ole">
            <p:oleObj spid="_x0000_s22531" name="Equation" r:id="rId4" imgW="355320" imgH="393480" progId="Equation.3">
              <p:embed/>
            </p:oleObj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744538" y="2900363"/>
          <a:ext cx="1163637" cy="938212"/>
        </p:xfrm>
        <a:graphic>
          <a:graphicData uri="http://schemas.openxmlformats.org/presentationml/2006/ole">
            <p:oleObj spid="_x0000_s22532" name="Equation" r:id="rId5" imgW="520560" imgH="419040" progId="Equation.3">
              <p:embed/>
            </p:oleObj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769938" y="4090988"/>
          <a:ext cx="1050925" cy="881062"/>
        </p:xfrm>
        <a:graphic>
          <a:graphicData uri="http://schemas.openxmlformats.org/presentationml/2006/ole">
            <p:oleObj spid="_x0000_s22533" name="Equation" r:id="rId6" imgW="4698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4525963"/>
          </a:xfrm>
        </p:spPr>
        <p:txBody>
          <a:bodyPr/>
          <a:lstStyle/>
          <a:p>
            <a:endParaRPr lang="en-US" altLang="ja-JP" sz="2400" dirty="0" smtClean="0"/>
          </a:p>
          <a:p>
            <a:r>
              <a:rPr lang="en-US" altLang="ja-JP" sz="2400" dirty="0" smtClean="0"/>
              <a:t>Ugly!</a:t>
            </a:r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             -  how fast intensity changing over time.</a:t>
            </a:r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               - spatial rates of intensity change… </a:t>
            </a:r>
            <a:r>
              <a:rPr lang="en-US" altLang="ja-JP" sz="2400" dirty="0" err="1" smtClean="0"/>
              <a:t>i.e</a:t>
            </a:r>
            <a:r>
              <a:rPr lang="en-US" altLang="ja-JP" sz="2400" dirty="0" smtClean="0"/>
              <a:t>, how rapidly        </a:t>
            </a:r>
          </a:p>
          <a:p>
            <a:pPr>
              <a:buNone/>
            </a:pPr>
            <a:r>
              <a:rPr lang="en-US" altLang="ja-JP" sz="2400" dirty="0" smtClean="0"/>
              <a:t>                      intensity is changing in any given direction.</a:t>
            </a:r>
          </a:p>
          <a:p>
            <a:pPr>
              <a:buNone/>
            </a:pPr>
            <a:endParaRPr lang="en-US" altLang="ja-JP" sz="2400" dirty="0" smtClean="0"/>
          </a:p>
          <a:p>
            <a:pPr>
              <a:buFont typeface="Wingdings" pitchFamily="2" charset="2"/>
              <a:buChar char="l"/>
            </a:pPr>
            <a:r>
              <a:rPr lang="en-US" altLang="ja-JP" sz="1200" dirty="0" smtClean="0"/>
              <a:t>                            </a:t>
            </a:r>
            <a:r>
              <a:rPr lang="en-US" altLang="ja-JP" sz="2400" dirty="0" smtClean="0"/>
              <a:t>how much the intensity changed in each direction in </a:t>
            </a:r>
          </a:p>
          <a:p>
            <a:pPr>
              <a:buNone/>
            </a:pPr>
            <a:r>
              <a:rPr lang="en-US" altLang="ja-JP" sz="2400" dirty="0" smtClean="0"/>
              <a:t> </a:t>
            </a:r>
            <a:r>
              <a:rPr lang="en-US" altLang="ja-JP" sz="2400" dirty="0" smtClean="0"/>
              <a:t>                  the given time. </a:t>
            </a:r>
            <a:r>
              <a:rPr lang="en-US" altLang="ja-JP" sz="2400" dirty="0" err="1" smtClean="0"/>
              <a:t>i.e</a:t>
            </a:r>
            <a:r>
              <a:rPr lang="en-US" altLang="ja-JP" sz="2400" dirty="0" smtClean="0"/>
              <a:t>, speed of object.</a:t>
            </a:r>
          </a:p>
          <a:p>
            <a:pPr>
              <a:buNone/>
            </a:pPr>
            <a:r>
              <a:rPr lang="en-US" altLang="ja-JP" sz="2400" dirty="0" smtClean="0"/>
              <a:t>These quantities exist at all </a:t>
            </a:r>
            <a:r>
              <a:rPr lang="en-US" altLang="ja-JP" sz="2400" dirty="0" err="1" smtClean="0"/>
              <a:t>x,y,t</a:t>
            </a:r>
            <a:r>
              <a:rPr lang="en-US" altLang="ja-JP" sz="2400" dirty="0" smtClean="0"/>
              <a:t>.</a:t>
            </a:r>
          </a:p>
          <a:p>
            <a:pPr>
              <a:buNone/>
            </a:pPr>
            <a:r>
              <a:rPr lang="en-US" altLang="ja-JP" sz="2400" dirty="0" smtClean="0"/>
              <a:t>Remember velocity vectors               ? </a:t>
            </a:r>
          </a:p>
          <a:p>
            <a:pPr>
              <a:buNone/>
            </a:pPr>
            <a:endParaRPr lang="en-US" altLang="ja-JP" sz="1200" dirty="0" smtClean="0"/>
          </a:p>
          <a:p>
            <a:endParaRPr lang="en-US" altLang="ja-JP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1462"/>
            <a:ext cx="9144000" cy="1143000"/>
          </a:xfrm>
        </p:spPr>
        <p:txBody>
          <a:bodyPr/>
          <a:lstStyle/>
          <a:p>
            <a:r>
              <a:rPr kumimoji="1" lang="en-US" altLang="ja-JP" dirty="0" smtClean="0"/>
              <a:t>Optical Flow Constraint Equation</a:t>
            </a:r>
            <a:endParaRPr kumimoji="1" lang="ja-JP" altLang="en-US"/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2844800" y="857250"/>
          <a:ext cx="3324225" cy="936625"/>
        </p:xfrm>
        <a:graphic>
          <a:graphicData uri="http://schemas.openxmlformats.org/presentationml/2006/ole">
            <p:oleObj spid="_x0000_s21506" name="Equation" r:id="rId3" imgW="1485720" imgH="419040" progId="Equation.3">
              <p:embed/>
            </p:oleObj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857224" y="1857364"/>
          <a:ext cx="795337" cy="881063"/>
        </p:xfrm>
        <a:graphic>
          <a:graphicData uri="http://schemas.openxmlformats.org/presentationml/2006/ole">
            <p:oleObj spid="_x0000_s21507" name="Equation" r:id="rId4" imgW="355320" imgH="393480" progId="Equation.3">
              <p:embed/>
            </p:oleObj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744538" y="2900363"/>
          <a:ext cx="1163637" cy="938212"/>
        </p:xfrm>
        <a:graphic>
          <a:graphicData uri="http://schemas.openxmlformats.org/presentationml/2006/ole">
            <p:oleObj spid="_x0000_s21508" name="Equation" r:id="rId5" imgW="520560" imgH="419040" progId="Equation.3">
              <p:embed/>
            </p:oleObj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769938" y="4090988"/>
          <a:ext cx="1050925" cy="881062"/>
        </p:xfrm>
        <a:graphic>
          <a:graphicData uri="http://schemas.openxmlformats.org/presentationml/2006/ole">
            <p:oleObj spid="_x0000_s21509" name="Equation" r:id="rId6" imgW="469800" imgH="393480" progId="Equation.3">
              <p:embed/>
            </p:oleObj>
          </a:graphicData>
        </a:graphic>
      </p:graphicFrame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4000496" y="5715016"/>
          <a:ext cx="857250" cy="285750"/>
        </p:xfrm>
        <a:graphic>
          <a:graphicData uri="http://schemas.openxmlformats.org/presentationml/2006/ole">
            <p:oleObj spid="_x0000_s21510" name="Equation" r:id="rId7" imgW="6094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4525963"/>
          </a:xfrm>
        </p:spPr>
        <p:txBody>
          <a:bodyPr/>
          <a:lstStyle/>
          <a:p>
            <a:endParaRPr lang="en-US" altLang="ja-JP" sz="2400" dirty="0" smtClean="0"/>
          </a:p>
          <a:p>
            <a:r>
              <a:rPr lang="en-US" altLang="ja-JP" sz="2400" dirty="0" smtClean="0"/>
              <a:t>Ugly!</a:t>
            </a:r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             -  how fast intensity changing over time.</a:t>
            </a:r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               - spatial rates of intensity change… </a:t>
            </a:r>
            <a:r>
              <a:rPr lang="en-US" altLang="ja-JP" sz="2400" dirty="0" err="1" smtClean="0"/>
              <a:t>i.e</a:t>
            </a:r>
            <a:r>
              <a:rPr lang="en-US" altLang="ja-JP" sz="2400" dirty="0" smtClean="0"/>
              <a:t>, how rapidly        </a:t>
            </a:r>
          </a:p>
          <a:p>
            <a:pPr>
              <a:buNone/>
            </a:pPr>
            <a:r>
              <a:rPr lang="en-US" altLang="ja-JP" sz="2400" dirty="0" smtClean="0"/>
              <a:t>                      intensity is changing in any given direction.</a:t>
            </a:r>
          </a:p>
          <a:p>
            <a:pPr>
              <a:buNone/>
            </a:pPr>
            <a:endParaRPr lang="en-US" altLang="ja-JP" sz="2400" dirty="0" smtClean="0"/>
          </a:p>
          <a:p>
            <a:pPr>
              <a:buFont typeface="Wingdings" pitchFamily="2" charset="2"/>
              <a:buChar char="l"/>
            </a:pPr>
            <a:r>
              <a:rPr lang="en-US" altLang="ja-JP" sz="1200" dirty="0" smtClean="0"/>
              <a:t>                            </a:t>
            </a:r>
            <a:r>
              <a:rPr lang="en-US" altLang="ja-JP" sz="2400" dirty="0" smtClean="0"/>
              <a:t>how much the intensity changed in each direction in </a:t>
            </a:r>
          </a:p>
          <a:p>
            <a:pPr>
              <a:buNone/>
            </a:pPr>
            <a:r>
              <a:rPr lang="en-US" altLang="ja-JP" sz="2400" dirty="0" smtClean="0"/>
              <a:t> </a:t>
            </a:r>
            <a:r>
              <a:rPr lang="en-US" altLang="ja-JP" sz="2400" dirty="0" smtClean="0"/>
              <a:t>                  the given time. </a:t>
            </a:r>
            <a:r>
              <a:rPr lang="en-US" altLang="ja-JP" sz="2400" dirty="0" err="1" smtClean="0"/>
              <a:t>i.e</a:t>
            </a:r>
            <a:r>
              <a:rPr lang="en-US" altLang="ja-JP" sz="2400" dirty="0" smtClean="0"/>
              <a:t>, speed of object.</a:t>
            </a:r>
          </a:p>
          <a:p>
            <a:pPr>
              <a:buNone/>
            </a:pPr>
            <a:r>
              <a:rPr lang="en-US" altLang="ja-JP" sz="2400" dirty="0" smtClean="0"/>
              <a:t>These quantities exist at all </a:t>
            </a:r>
            <a:r>
              <a:rPr lang="en-US" altLang="ja-JP" sz="2400" dirty="0" err="1" smtClean="0"/>
              <a:t>x,y,t</a:t>
            </a:r>
            <a:r>
              <a:rPr lang="en-US" altLang="ja-JP" sz="2400" dirty="0" smtClean="0"/>
              <a:t>.</a:t>
            </a:r>
          </a:p>
          <a:p>
            <a:pPr>
              <a:buNone/>
            </a:pPr>
            <a:r>
              <a:rPr lang="en-US" altLang="ja-JP" sz="2400" dirty="0" smtClean="0"/>
              <a:t>Remember velocity vectors               ? Well, </a:t>
            </a:r>
          </a:p>
          <a:p>
            <a:pPr>
              <a:buNone/>
            </a:pPr>
            <a:endParaRPr lang="en-US" altLang="ja-JP" sz="1200" dirty="0" smtClean="0"/>
          </a:p>
          <a:p>
            <a:endParaRPr lang="en-US" altLang="ja-JP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1462"/>
            <a:ext cx="9144000" cy="1143000"/>
          </a:xfrm>
        </p:spPr>
        <p:txBody>
          <a:bodyPr/>
          <a:lstStyle/>
          <a:p>
            <a:r>
              <a:rPr kumimoji="1" lang="en-US" altLang="ja-JP" dirty="0" smtClean="0"/>
              <a:t>Optical Flow Constraint Equation</a:t>
            </a:r>
            <a:endParaRPr kumimoji="1" lang="ja-JP" altLang="en-US"/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2844800" y="857250"/>
          <a:ext cx="3324225" cy="936625"/>
        </p:xfrm>
        <a:graphic>
          <a:graphicData uri="http://schemas.openxmlformats.org/presentationml/2006/ole">
            <p:oleObj spid="_x0000_s23554" name="Equation" r:id="rId3" imgW="1485720" imgH="419040" progId="Equation.3">
              <p:embed/>
            </p:oleObj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857224" y="1857364"/>
          <a:ext cx="795337" cy="881063"/>
        </p:xfrm>
        <a:graphic>
          <a:graphicData uri="http://schemas.openxmlformats.org/presentationml/2006/ole">
            <p:oleObj spid="_x0000_s23555" name="Equation" r:id="rId4" imgW="355320" imgH="393480" progId="Equation.3">
              <p:embed/>
            </p:oleObj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744538" y="2900363"/>
          <a:ext cx="1163637" cy="938212"/>
        </p:xfrm>
        <a:graphic>
          <a:graphicData uri="http://schemas.openxmlformats.org/presentationml/2006/ole">
            <p:oleObj spid="_x0000_s23556" name="Equation" r:id="rId5" imgW="520560" imgH="419040" progId="Equation.3">
              <p:embed/>
            </p:oleObj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769938" y="4090988"/>
          <a:ext cx="1050925" cy="881062"/>
        </p:xfrm>
        <a:graphic>
          <a:graphicData uri="http://schemas.openxmlformats.org/presentationml/2006/ole">
            <p:oleObj spid="_x0000_s23557" name="Equation" r:id="rId6" imgW="469800" imgH="393480" progId="Equation.3">
              <p:embed/>
            </p:oleObj>
          </a:graphicData>
        </a:graphic>
      </p:graphicFrame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4000496" y="5715016"/>
          <a:ext cx="857250" cy="285750"/>
        </p:xfrm>
        <a:graphic>
          <a:graphicData uri="http://schemas.openxmlformats.org/presentationml/2006/ole">
            <p:oleObj spid="_x0000_s23558" name="Equation" r:id="rId7" imgW="609480" imgH="203040" progId="Equation.3">
              <p:embed/>
            </p:oleObj>
          </a:graphicData>
        </a:graphic>
      </p:graphicFrame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5857884" y="5357826"/>
          <a:ext cx="2073275" cy="881062"/>
        </p:xfrm>
        <a:graphic>
          <a:graphicData uri="http://schemas.openxmlformats.org/presentationml/2006/ole">
            <p:oleObj spid="_x0000_s23559" name="Equation" r:id="rId8" imgW="9270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Constraint equation…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r>
              <a:rPr kumimoji="1" lang="en-US" altLang="ja-JP" dirty="0" smtClean="0"/>
              <a:t>Solve for </a:t>
            </a:r>
            <a:r>
              <a:rPr kumimoji="1" lang="en-US" altLang="ja-JP" dirty="0" err="1" smtClean="0"/>
              <a:t>u,v</a:t>
            </a:r>
            <a:r>
              <a:rPr kumimoji="1" lang="en-US" altLang="ja-JP" dirty="0" smtClean="0"/>
              <a:t> across the image.</a:t>
            </a:r>
          </a:p>
          <a:p>
            <a:pPr>
              <a:buNone/>
            </a:pPr>
            <a:r>
              <a:rPr kumimoji="1" lang="en-US" altLang="ja-JP" dirty="0" smtClean="0"/>
              <a:t>                         can be directly solved given </a:t>
            </a:r>
          </a:p>
          <a:p>
            <a:pPr>
              <a:buNone/>
            </a:pPr>
            <a:r>
              <a:rPr lang="en-US" altLang="ja-JP" dirty="0" smtClean="0"/>
              <a:t>                          subsequent frames</a:t>
            </a:r>
            <a:endParaRPr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One equation per pixel, but two unknowns…….</a:t>
            </a:r>
          </a:p>
          <a:p>
            <a:endParaRPr kumimoji="1" lang="ja-JP" altLang="en-US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2786050" y="928670"/>
          <a:ext cx="3324225" cy="2441575"/>
        </p:xfrm>
        <a:graphic>
          <a:graphicData uri="http://schemas.openxmlformats.org/presentationml/2006/ole">
            <p:oleObj spid="_x0000_s24578" name="Equation" r:id="rId3" imgW="1485720" imgH="1091880" progId="Equation.3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642910" y="4000504"/>
          <a:ext cx="1762125" cy="938213"/>
        </p:xfrm>
        <a:graphic>
          <a:graphicData uri="http://schemas.openxmlformats.org/presentationml/2006/ole">
            <p:oleObj spid="_x0000_s24579" name="Equation" r:id="rId4" imgW="78732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What is it?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4525963"/>
          </a:xfrm>
        </p:spPr>
        <p:txBody>
          <a:bodyPr/>
          <a:lstStyle/>
          <a:p>
            <a:r>
              <a:rPr lang="en-US" altLang="ja-JP" dirty="0" smtClean="0"/>
              <a:t>The perceived movements (flow) of objects in a scene.</a:t>
            </a:r>
            <a:endParaRPr lang="en-US" altLang="ja-JP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857364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1857364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ight Arrow 5"/>
          <p:cNvSpPr/>
          <p:nvPr/>
        </p:nvSpPr>
        <p:spPr>
          <a:xfrm>
            <a:off x="2500298" y="2357430"/>
            <a:ext cx="35719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1785926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000100" y="3357562"/>
            <a:ext cx="20120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 smtClean="0"/>
              <a:t>http://of-eval.sourceforge.net/</a:t>
            </a:r>
            <a:endParaRPr kumimoji="1" lang="ja-JP" altLang="en-US" sz="105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What is it?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4525963"/>
          </a:xfrm>
        </p:spPr>
        <p:txBody>
          <a:bodyPr/>
          <a:lstStyle/>
          <a:p>
            <a:r>
              <a:rPr lang="en-US" altLang="ja-JP" dirty="0" smtClean="0"/>
              <a:t>The perceived movements (flow) of objects in a scene.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pPr lvl="1"/>
            <a:r>
              <a:rPr lang="en-US" altLang="ja-JP" dirty="0" smtClean="0"/>
              <a:t>Length of vectors?</a:t>
            </a:r>
          </a:p>
          <a:p>
            <a:pPr lvl="2"/>
            <a:r>
              <a:rPr lang="en-US" altLang="ja-JP" dirty="0" smtClean="0"/>
              <a:t>speed</a:t>
            </a:r>
            <a:endParaRPr lang="en-US" altLang="ja-JP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857364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1857364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ight Arrow 5"/>
          <p:cNvSpPr/>
          <p:nvPr/>
        </p:nvSpPr>
        <p:spPr>
          <a:xfrm>
            <a:off x="2500298" y="2357430"/>
            <a:ext cx="35719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1785926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000100" y="3357562"/>
            <a:ext cx="20120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 smtClean="0"/>
              <a:t>http://of-eval.sourceforge.net/</a:t>
            </a:r>
            <a:endParaRPr kumimoji="1" lang="ja-JP" altLang="en-US" sz="105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What is it?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4525963"/>
          </a:xfrm>
        </p:spPr>
        <p:txBody>
          <a:bodyPr/>
          <a:lstStyle/>
          <a:p>
            <a:r>
              <a:rPr lang="en-US" altLang="ja-JP" dirty="0" smtClean="0"/>
              <a:t>The perceived movements (flow) of objects in a scene.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pPr lvl="1"/>
            <a:r>
              <a:rPr lang="en-US" altLang="ja-JP" dirty="0" smtClean="0"/>
              <a:t>Length of vectors?</a:t>
            </a:r>
          </a:p>
          <a:p>
            <a:pPr lvl="2"/>
            <a:r>
              <a:rPr lang="en-US" altLang="ja-JP" dirty="0" smtClean="0"/>
              <a:t>speed</a:t>
            </a:r>
          </a:p>
          <a:p>
            <a:pPr lvl="1"/>
            <a:r>
              <a:rPr lang="en-US" altLang="ja-JP" dirty="0" smtClean="0"/>
              <a:t>Vs Motion field?</a:t>
            </a:r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Lighting changes..</a:t>
            </a:r>
            <a:endParaRPr lang="en-US" altLang="ja-JP" dirty="0" smtClean="0"/>
          </a:p>
          <a:p>
            <a:endParaRPr lang="en-US" altLang="ja-JP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857364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1857364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ight Arrow 5"/>
          <p:cNvSpPr/>
          <p:nvPr/>
        </p:nvSpPr>
        <p:spPr>
          <a:xfrm>
            <a:off x="2500298" y="2357430"/>
            <a:ext cx="35719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1785926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000100" y="3357562"/>
            <a:ext cx="20120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 smtClean="0"/>
              <a:t>http://of-eval.sourceforge.net/</a:t>
            </a:r>
            <a:endParaRPr kumimoji="1" lang="ja-JP" altLang="en-US" sz="1050"/>
          </a:p>
        </p:txBody>
      </p:sp>
      <p:pic>
        <p:nvPicPr>
          <p:cNvPr id="1030" name="Picture 6" descr="C:\Users\ジム\Desktop\TA\lab-dec4\a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3643314"/>
            <a:ext cx="3235368" cy="28241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As always, many ways..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Lets think about optical flow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As always, many ways..</a:t>
            </a:r>
          </a:p>
          <a:p>
            <a:r>
              <a:rPr kumimoji="1" lang="en-US" altLang="ja-JP" sz="2400" dirty="0" smtClean="0"/>
              <a:t>Velocity vectors             , direction, magnitude is speed.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Lets think about optical flow</a:t>
            </a:r>
            <a:endParaRPr kumimoji="1" lang="ja-JP" alt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57488" y="2285992"/>
          <a:ext cx="857256" cy="285752"/>
        </p:xfrm>
        <a:graphic>
          <a:graphicData uri="http://schemas.openxmlformats.org/presentationml/2006/ole">
            <p:oleObj spid="_x0000_s5122" name="Equation" r:id="rId3" imgW="6094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As always, many ways..</a:t>
            </a:r>
          </a:p>
          <a:p>
            <a:r>
              <a:rPr kumimoji="1" lang="en-US" altLang="ja-JP" sz="2400" dirty="0" smtClean="0"/>
              <a:t>Velocity vectors             , direction, magnitude is speed.</a:t>
            </a:r>
          </a:p>
          <a:p>
            <a:r>
              <a:rPr kumimoji="1" lang="en-US" altLang="ja-JP" sz="2400" dirty="0" smtClean="0"/>
              <a:t>E(</a:t>
            </a:r>
            <a:r>
              <a:rPr kumimoji="1" lang="en-US" altLang="ja-JP" sz="2400" dirty="0" err="1" smtClean="0"/>
              <a:t>x,y,t</a:t>
            </a:r>
            <a:r>
              <a:rPr kumimoji="1" lang="en-US" altLang="ja-JP" sz="2400" dirty="0" smtClean="0"/>
              <a:t>) is image brightness at </a:t>
            </a:r>
            <a:r>
              <a:rPr kumimoji="1" lang="en-US" altLang="ja-JP" sz="2400" dirty="0" err="1" smtClean="0"/>
              <a:t>x,y</a:t>
            </a:r>
            <a:r>
              <a:rPr kumimoji="1" lang="en-US" altLang="ja-JP" sz="2400" dirty="0" smtClean="0"/>
              <a:t>, time t.</a:t>
            </a:r>
          </a:p>
          <a:p>
            <a:pPr lvl="1">
              <a:buNone/>
            </a:pPr>
            <a:endParaRPr kumimoji="1" lang="ja-JP" altLang="en-US" sz="2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Lets think about optical flow</a:t>
            </a:r>
            <a:endParaRPr kumimoji="1" lang="ja-JP" alt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57488" y="2285992"/>
          <a:ext cx="857256" cy="285752"/>
        </p:xfrm>
        <a:graphic>
          <a:graphicData uri="http://schemas.openxmlformats.org/presentationml/2006/ole">
            <p:oleObj spid="_x0000_s6146" name="Equation" r:id="rId3" imgW="6094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As always, many ways..</a:t>
            </a:r>
          </a:p>
          <a:p>
            <a:r>
              <a:rPr kumimoji="1" lang="en-US" altLang="ja-JP" sz="2400" dirty="0" smtClean="0"/>
              <a:t>Velocity vectors             , direction, magnitude is speed.</a:t>
            </a:r>
          </a:p>
          <a:p>
            <a:r>
              <a:rPr kumimoji="1" lang="en-US" altLang="ja-JP" sz="2400" dirty="0" smtClean="0"/>
              <a:t>E(</a:t>
            </a:r>
            <a:r>
              <a:rPr kumimoji="1" lang="en-US" altLang="ja-JP" sz="2400" dirty="0" err="1" smtClean="0"/>
              <a:t>x,y,t</a:t>
            </a:r>
            <a:r>
              <a:rPr kumimoji="1" lang="en-US" altLang="ja-JP" sz="2400" dirty="0" smtClean="0"/>
              <a:t>) is image brightness at </a:t>
            </a:r>
            <a:r>
              <a:rPr kumimoji="1" lang="en-US" altLang="ja-JP" sz="2400" dirty="0" err="1" smtClean="0"/>
              <a:t>x,y</a:t>
            </a:r>
            <a:r>
              <a:rPr kumimoji="1" lang="en-US" altLang="ja-JP" sz="2400" dirty="0" smtClean="0"/>
              <a:t>, time t.</a:t>
            </a:r>
          </a:p>
          <a:p>
            <a:r>
              <a:rPr lang="en-US" altLang="ja-JP" sz="2400" dirty="0" smtClean="0"/>
              <a:t>E(</a:t>
            </a:r>
            <a:r>
              <a:rPr lang="en-US" altLang="ja-JP" sz="2400" dirty="0" err="1" smtClean="0"/>
              <a:t>x+Δx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y+Δy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t+Δt</a:t>
            </a:r>
            <a:r>
              <a:rPr lang="en-US" altLang="ja-JP" sz="2400" dirty="0" smtClean="0"/>
              <a:t>) = brightness at some offset (</a:t>
            </a:r>
            <a:r>
              <a:rPr lang="en-US" altLang="ja-JP" sz="2400" dirty="0" err="1" smtClean="0"/>
              <a:t>Δx</a:t>
            </a:r>
            <a:r>
              <a:rPr lang="en-US" altLang="ja-JP" sz="2400" dirty="0" smtClean="0"/>
              <a:t>,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Δy</a:t>
            </a:r>
            <a:r>
              <a:rPr lang="en-US" altLang="ja-JP" sz="2400" dirty="0" smtClean="0"/>
              <a:t>) at some time </a:t>
            </a:r>
            <a:r>
              <a:rPr lang="en-US" altLang="ja-JP" sz="2400" dirty="0" err="1" smtClean="0"/>
              <a:t>Δt</a:t>
            </a:r>
            <a:r>
              <a:rPr lang="en-US" altLang="ja-JP" sz="2400" dirty="0" smtClean="0"/>
              <a:t> later.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Lets think about optical flow</a:t>
            </a:r>
            <a:endParaRPr kumimoji="1" lang="ja-JP" alt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57488" y="2285992"/>
          <a:ext cx="857256" cy="285752"/>
        </p:xfrm>
        <a:graphic>
          <a:graphicData uri="http://schemas.openxmlformats.org/presentationml/2006/ole">
            <p:oleObj spid="_x0000_s7170" name="Equation" r:id="rId3" imgW="6094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12172</TotalTime>
  <Words>952</Words>
  <Application>Microsoft Office PowerPoint</Application>
  <PresentationFormat>On-screen Show (4:3)</PresentationFormat>
  <Paragraphs>176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テーマ</vt:lpstr>
      <vt:lpstr>Microsoft Equation 3.0</vt:lpstr>
      <vt:lpstr>Optical Flow</vt:lpstr>
      <vt:lpstr>What is it?</vt:lpstr>
      <vt:lpstr>What is it?</vt:lpstr>
      <vt:lpstr>What is it?</vt:lpstr>
      <vt:lpstr>What is it?</vt:lpstr>
      <vt:lpstr>Lets think about optical flow</vt:lpstr>
      <vt:lpstr>Lets think about optical flow</vt:lpstr>
      <vt:lpstr>Lets think about optical flow</vt:lpstr>
      <vt:lpstr>Lets think about optical flow</vt:lpstr>
      <vt:lpstr>Lets think about optical flow</vt:lpstr>
      <vt:lpstr>Lets think about optical flow</vt:lpstr>
      <vt:lpstr>Taylor expansion</vt:lpstr>
      <vt:lpstr>Taylor expansion</vt:lpstr>
      <vt:lpstr>Taylor expansion</vt:lpstr>
      <vt:lpstr>Taylor expansion</vt:lpstr>
      <vt:lpstr>Taylor expansion</vt:lpstr>
      <vt:lpstr>Taylor expansion</vt:lpstr>
      <vt:lpstr>Taylor expansion</vt:lpstr>
      <vt:lpstr>Optical Flow Constraint Equation</vt:lpstr>
      <vt:lpstr>Optical Flow Constraint Equation</vt:lpstr>
      <vt:lpstr>Optical Flow Constraint Equation</vt:lpstr>
      <vt:lpstr>Optical Flow Constraint Equation</vt:lpstr>
      <vt:lpstr>Optical Flow Constraint Equation</vt:lpstr>
      <vt:lpstr>Optical Flow Constraint Equation</vt:lpstr>
      <vt:lpstr>Optical Flow Constraint Equation</vt:lpstr>
      <vt:lpstr>Optical Flow Constraint Equation</vt:lpstr>
      <vt:lpstr>Constraint equation…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Sept 24</dc:title>
  <dc:creator>jim</dc:creator>
  <cp:lastModifiedBy>jim</cp:lastModifiedBy>
  <cp:revision>103</cp:revision>
  <dcterms:created xsi:type="dcterms:W3CDTF">2007-09-25T02:39:21Z</dcterms:created>
  <dcterms:modified xsi:type="dcterms:W3CDTF">2007-12-04T21:31:22Z</dcterms:modified>
</cp:coreProperties>
</file>