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14" r:id="rId4"/>
    <p:sldId id="315" r:id="rId5"/>
    <p:sldId id="306" r:id="rId6"/>
    <p:sldId id="316" r:id="rId7"/>
    <p:sldId id="313" r:id="rId8"/>
    <p:sldId id="317" r:id="rId9"/>
    <p:sldId id="318" r:id="rId10"/>
    <p:sldId id="319" r:id="rId11"/>
    <p:sldId id="307" r:id="rId12"/>
    <p:sldId id="320" r:id="rId13"/>
    <p:sldId id="309" r:id="rId14"/>
    <p:sldId id="321" r:id="rId15"/>
    <p:sldId id="310" r:id="rId16"/>
    <p:sldId id="311" r:id="rId17"/>
    <p:sldId id="312" r:id="rId18"/>
    <p:sldId id="325" r:id="rId19"/>
    <p:sldId id="322" r:id="rId20"/>
    <p:sldId id="327" r:id="rId21"/>
    <p:sldId id="326" r:id="rId22"/>
    <p:sldId id="330" r:id="rId23"/>
    <p:sldId id="334" r:id="rId24"/>
    <p:sldId id="333" r:id="rId25"/>
    <p:sldId id="332" r:id="rId26"/>
    <p:sldId id="331" r:id="rId27"/>
    <p:sldId id="338" r:id="rId28"/>
    <p:sldId id="337" r:id="rId29"/>
    <p:sldId id="336" r:id="rId30"/>
    <p:sldId id="335" r:id="rId31"/>
    <p:sldId id="328" r:id="rId32"/>
    <p:sldId id="339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24" r:id="rId41"/>
    <p:sldId id="348" r:id="rId42"/>
    <p:sldId id="349" r:id="rId43"/>
    <p:sldId id="350" r:id="rId44"/>
    <p:sldId id="351" r:id="rId4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F92B"/>
    <a:srgbClr val="FF0D0D"/>
    <a:srgbClr val="8EB4E3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38" autoAdjust="0"/>
    <p:restoredTop sz="97002" autoAdjust="0"/>
  </p:normalViewPr>
  <p:slideViewPr>
    <p:cSldViewPr>
      <p:cViewPr varScale="1">
        <p:scale>
          <a:sx n="60" d="100"/>
          <a:sy n="60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4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6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6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7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79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8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Optical Flow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Lucas and </a:t>
            </a:r>
            <a:r>
              <a:rPr lang="en-US" altLang="ja-JP" dirty="0" err="1" smtClean="0"/>
              <a:t>kanade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Constraint over n pixels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                   region to be used, generally 2x2</a:t>
            </a:r>
          </a:p>
          <a:p>
            <a:pPr>
              <a:buNone/>
            </a:pPr>
            <a:r>
              <a:rPr kumimoji="1" lang="en-US" altLang="ja-JP" sz="1000" dirty="0" smtClean="0"/>
              <a:t> </a:t>
            </a:r>
            <a:r>
              <a:rPr kumimoji="1" lang="en-US" altLang="ja-JP" dirty="0" smtClean="0"/>
              <a:t>]]</a:t>
            </a:r>
            <a:endParaRPr kumimoji="1" lang="en-US" altLang="ja-JP" sz="6600" dirty="0" smtClean="0"/>
          </a:p>
          <a:p>
            <a:pPr>
              <a:buNone/>
            </a:pPr>
            <a:endParaRPr kumimoji="1" lang="en-US" altLang="ja-JP" sz="500" dirty="0" smtClean="0"/>
          </a:p>
          <a:p>
            <a:r>
              <a:rPr lang="en-US" altLang="ja-JP" dirty="0" smtClean="0"/>
              <a:t>Given n pixels, then we have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How to solve??   Least squares!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66850" y="785813"/>
          <a:ext cx="5883275" cy="938212"/>
        </p:xfrm>
        <a:graphic>
          <a:graphicData uri="http://schemas.openxmlformats.org/presentationml/2006/ole">
            <p:oleObj spid="_x0000_s54274" name="Equation" r:id="rId3" imgW="2628720" imgH="419040" progId="Equation.3">
              <p:embed/>
            </p:oleObj>
          </a:graphicData>
        </a:graphic>
      </p:graphicFrame>
      <p:pic>
        <p:nvPicPr>
          <p:cNvPr id="45059" name="Picture 3" descr="C:\Users\ジム\Pictures\dor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1905013" cy="11430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14480" y="1785926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000232" y="19288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87600" y="3429000"/>
          <a:ext cx="4727575" cy="2395538"/>
        </p:xfrm>
        <a:graphic>
          <a:graphicData uri="http://schemas.openxmlformats.org/presentationml/2006/ole">
            <p:oleObj spid="_x0000_s54275" name="Equation" r:id="rId5" imgW="185400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Least squares..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143125" y="1166822"/>
          <a:ext cx="4727575" cy="3690938"/>
        </p:xfrm>
        <a:graphic>
          <a:graphicData uri="http://schemas.openxmlformats.org/presentationml/2006/ole">
            <p:oleObj spid="_x0000_s46082" name="Equation" r:id="rId3" imgW="185400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Least squares..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Inversion at each pixel is SLOW </a:t>
            </a:r>
            <a:endParaRPr kumimoji="1" lang="ja-JP" altLang="en-US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143125" y="1166822"/>
          <a:ext cx="4727575" cy="3690938"/>
        </p:xfrm>
        <a:graphic>
          <a:graphicData uri="http://schemas.openxmlformats.org/presentationml/2006/ole">
            <p:oleObj spid="_x0000_s55298" name="Equation" r:id="rId3" imgW="185400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Eigen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Eigen values of </a:t>
            </a:r>
            <a:r>
              <a:rPr kumimoji="1" lang="en-US" altLang="ja-JP" dirty="0" err="1" smtClean="0"/>
              <a:t>A</a:t>
            </a:r>
            <a:r>
              <a:rPr kumimoji="1" lang="en-US" altLang="ja-JP" baseline="30000" dirty="0" err="1" smtClean="0"/>
              <a:t>t</a:t>
            </a:r>
            <a:r>
              <a:rPr kumimoji="1" lang="en-US" altLang="ja-JP" dirty="0" err="1" smtClean="0"/>
              <a:t>A</a:t>
            </a:r>
            <a:r>
              <a:rPr kumimoji="1" lang="en-US" altLang="ja-JP" dirty="0" smtClean="0"/>
              <a:t> here give insight into the nature of th</a:t>
            </a:r>
            <a:r>
              <a:rPr lang="en-US" altLang="ja-JP" dirty="0" smtClean="0"/>
              <a:t>e least squares results.</a:t>
            </a:r>
          </a:p>
          <a:p>
            <a:r>
              <a:rPr lang="en-US" altLang="ja-JP" dirty="0" smtClean="0"/>
              <a:t>Two </a:t>
            </a:r>
            <a:r>
              <a:rPr lang="en-US" altLang="ja-JP" dirty="0" err="1" smtClean="0"/>
              <a:t>eigen</a:t>
            </a:r>
            <a:r>
              <a:rPr lang="en-US" altLang="ja-JP" dirty="0" smtClean="0"/>
              <a:t> values, λ</a:t>
            </a:r>
            <a:r>
              <a:rPr lang="en-US" altLang="ja-JP" baseline="-25000" dirty="0" smtClean="0"/>
              <a:t>1,</a:t>
            </a:r>
            <a:r>
              <a:rPr lang="en-US" altLang="ja-JP" dirty="0" smtClean="0"/>
              <a:t> </a:t>
            </a:r>
            <a:r>
              <a:rPr lang="en-US" altLang="ja-JP" dirty="0" smtClean="0"/>
              <a:t>λ</a:t>
            </a:r>
            <a:r>
              <a:rPr lang="en-US" altLang="ja-JP" baseline="-25000" dirty="0" smtClean="0"/>
              <a:t>2,</a:t>
            </a:r>
            <a:r>
              <a:rPr lang="en-US" altLang="ja-JP" dirty="0" smtClean="0"/>
              <a:t> where 1 is largest.</a:t>
            </a:r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214678" y="1071546"/>
          <a:ext cx="2363788" cy="679450"/>
        </p:xfrm>
        <a:graphic>
          <a:graphicData uri="http://schemas.openxmlformats.org/presentationml/2006/ole">
            <p:oleObj spid="_x0000_s58370" name="Equation" r:id="rId3" imgW="92700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Eigen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Eigen values here give insights into the nature of th</a:t>
            </a:r>
            <a:r>
              <a:rPr lang="en-US" altLang="ja-JP" dirty="0" smtClean="0"/>
              <a:t>e least squares results.</a:t>
            </a:r>
          </a:p>
          <a:p>
            <a:r>
              <a:rPr lang="en-US" altLang="ja-JP" dirty="0" smtClean="0"/>
              <a:t>Two </a:t>
            </a:r>
            <a:r>
              <a:rPr lang="en-US" altLang="ja-JP" dirty="0" err="1" smtClean="0"/>
              <a:t>eigen</a:t>
            </a:r>
            <a:r>
              <a:rPr lang="en-US" altLang="ja-JP" dirty="0" smtClean="0"/>
              <a:t> values, λ</a:t>
            </a:r>
            <a:r>
              <a:rPr lang="en-US" altLang="ja-JP" baseline="-25000" dirty="0" smtClean="0"/>
              <a:t>1,</a:t>
            </a:r>
            <a:r>
              <a:rPr lang="en-US" altLang="ja-JP" dirty="0" smtClean="0"/>
              <a:t> </a:t>
            </a:r>
            <a:r>
              <a:rPr lang="en-US" altLang="ja-JP" dirty="0" smtClean="0"/>
              <a:t>λ</a:t>
            </a:r>
            <a:r>
              <a:rPr lang="en-US" altLang="ja-JP" baseline="-25000" dirty="0" smtClean="0"/>
              <a:t>2,</a:t>
            </a:r>
            <a:r>
              <a:rPr lang="en-US" altLang="ja-JP" dirty="0" smtClean="0"/>
              <a:t> where 1 is largest.</a:t>
            </a:r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Eigen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If… </a:t>
            </a:r>
            <a:r>
              <a:rPr lang="en-US" altLang="ja-JP" dirty="0" smtClean="0"/>
              <a:t>λ</a:t>
            </a:r>
            <a:r>
              <a:rPr lang="en-US" altLang="ja-JP" baseline="-25000" dirty="0" smtClean="0"/>
              <a:t>1,</a:t>
            </a:r>
            <a:r>
              <a:rPr lang="en-US" altLang="ja-JP" dirty="0" smtClean="0"/>
              <a:t> </a:t>
            </a:r>
            <a:r>
              <a:rPr lang="en-US" altLang="ja-JP" dirty="0" smtClean="0"/>
              <a:t>λ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&gt;</a:t>
            </a:r>
            <a:r>
              <a:rPr lang="ja-JP" altLang="en-US" smtClean="0"/>
              <a:t> </a:t>
            </a:r>
            <a:r>
              <a:rPr lang="en-US" altLang="ja-JP" dirty="0" smtClean="0"/>
              <a:t>τ (threshold) – unique solution, do inverse.</a:t>
            </a:r>
          </a:p>
          <a:p>
            <a:endParaRPr kumimoji="1" lang="en-US" altLang="ja-JP" dirty="0" smtClean="0"/>
          </a:p>
          <a:p>
            <a:endParaRPr kumimoji="1" lang="ja-JP" altLang="en-US"/>
          </a:p>
        </p:txBody>
      </p:sp>
      <p:pic>
        <p:nvPicPr>
          <p:cNvPr id="4" name="Picture 3" descr="zoo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2819422"/>
            <a:ext cx="2514600" cy="1884362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43400" y="5481659"/>
            <a:ext cx="152400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" name="Picture 6" descr="i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59"/>
            <a:ext cx="5621338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4527550" y="5275284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354513" y="5210197"/>
            <a:ext cx="152400" cy="1301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Eigen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If</a:t>
            </a:r>
            <a:r>
              <a:rPr lang="en-US" altLang="ja-JP" dirty="0" smtClean="0"/>
              <a:t>… λ</a:t>
            </a:r>
            <a:r>
              <a:rPr lang="en-US" altLang="ja-JP" baseline="-25000" dirty="0" smtClean="0"/>
              <a:t>1,</a:t>
            </a:r>
            <a:r>
              <a:rPr lang="en-US" altLang="ja-JP" dirty="0" smtClean="0"/>
              <a:t> λ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&lt;=</a:t>
            </a:r>
            <a:r>
              <a:rPr lang="en-US" altLang="ja-JP" dirty="0" smtClean="0"/>
              <a:t> τ </a:t>
            </a:r>
            <a:r>
              <a:rPr lang="en-US" altLang="ja-JP" dirty="0" smtClean="0"/>
              <a:t> </a:t>
            </a:r>
            <a:r>
              <a:rPr lang="en-US" altLang="ja-JP" dirty="0" smtClean="0"/>
              <a:t>– no </a:t>
            </a:r>
            <a:r>
              <a:rPr lang="en-US" altLang="ja-JP" dirty="0" smtClean="0"/>
              <a:t>strong gradient </a:t>
            </a:r>
            <a:r>
              <a:rPr lang="en-US" altLang="ja-JP" dirty="0" smtClean="0"/>
              <a:t>info (flat)</a:t>
            </a:r>
          </a:p>
          <a:p>
            <a:pPr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/>
          </a:p>
        </p:txBody>
      </p:sp>
      <p:pic>
        <p:nvPicPr>
          <p:cNvPr id="5" name="Picture 3" descr="zoo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00438"/>
            <a:ext cx="2514600" cy="1885950"/>
          </a:xfrm>
          <a:prstGeom prst="rect">
            <a:avLst/>
          </a:prstGeom>
          <a:noFill/>
        </p:spPr>
      </p:pic>
      <p:pic>
        <p:nvPicPr>
          <p:cNvPr id="6" name="Picture 4" descr="im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59"/>
            <a:ext cx="5621338" cy="4214813"/>
          </a:xfrm>
          <a:prstGeom prst="rect">
            <a:avLst/>
          </a:prstGeom>
          <a:noFill/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1446213" y="4098947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262063" y="4022747"/>
            <a:ext cx="152400" cy="1301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Eigen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If</a:t>
            </a:r>
            <a:r>
              <a:rPr lang="en-US" altLang="ja-JP" dirty="0" smtClean="0"/>
              <a:t>… </a:t>
            </a:r>
            <a:r>
              <a:rPr lang="en-US" altLang="ja-JP" dirty="0" smtClean="0"/>
              <a:t>λ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&gt; τ</a:t>
            </a:r>
            <a:r>
              <a:rPr lang="en-US" altLang="ja-JP" baseline="-25000" dirty="0" smtClean="0"/>
              <a:t>,</a:t>
            </a:r>
            <a:r>
              <a:rPr lang="en-US" altLang="ja-JP" dirty="0" smtClean="0"/>
              <a:t> </a:t>
            </a:r>
            <a:r>
              <a:rPr lang="en-US" altLang="ja-JP" dirty="0" smtClean="0"/>
              <a:t>λ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&lt;=</a:t>
            </a:r>
            <a:r>
              <a:rPr lang="en-US" altLang="ja-JP" dirty="0" smtClean="0"/>
              <a:t> τ</a:t>
            </a:r>
            <a:r>
              <a:rPr lang="en-US" altLang="ja-JP" dirty="0" smtClean="0"/>
              <a:t> 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constant gradient. Use gradient flow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/>
          </a:p>
        </p:txBody>
      </p:sp>
      <p:pic>
        <p:nvPicPr>
          <p:cNvPr id="4" name="Picture 3" descr="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559073"/>
            <a:ext cx="5638800" cy="4227513"/>
          </a:xfrm>
          <a:prstGeom prst="rect">
            <a:avLst/>
          </a:prstGeom>
          <a:noFill/>
        </p:spPr>
      </p:pic>
      <p:pic>
        <p:nvPicPr>
          <p:cNvPr id="5" name="Picture 4" descr="zoom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0713" y="2686058"/>
            <a:ext cx="2514600" cy="1885950"/>
          </a:xfrm>
          <a:prstGeom prst="rect">
            <a:avLst/>
          </a:prstGeom>
          <a:noFill/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4786314" y="3571876"/>
            <a:ext cx="1000132" cy="71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0" y="3616259"/>
            <a:ext cx="152400" cy="1301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166" y="6488668"/>
            <a:ext cx="913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http://graphics.cs.cmu.edu/courses/15-463/2005_fall/www/Lectures/direct-alignment.ppt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357554" y="1142984"/>
          <a:ext cx="2359025" cy="541338"/>
        </p:xfrm>
        <a:graphic>
          <a:graphicData uri="http://schemas.openxmlformats.org/presentationml/2006/ole">
            <p:oleObj spid="_x0000_s59394" name="Equation" r:id="rId3" imgW="1054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Image region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357554" y="1142984"/>
          <a:ext cx="2359025" cy="541338"/>
        </p:xfrm>
        <a:graphic>
          <a:graphicData uri="http://schemas.openxmlformats.org/presentationml/2006/ole">
            <p:oleObj spid="_x0000_s56323" name="Equation" r:id="rId3" imgW="1054080" imgH="241200" progId="Equation.3">
              <p:embed/>
            </p:oleObj>
          </a:graphicData>
        </a:graphic>
      </p:graphicFrame>
      <p:pic>
        <p:nvPicPr>
          <p:cNvPr id="6" name="Picture 3" descr="C:\Users\ジム\Pictures\dor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81" y="2357430"/>
            <a:ext cx="1619261" cy="97155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71538" y="2357430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Constraint equation…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714612" y="1071546"/>
          <a:ext cx="3209925" cy="938213"/>
        </p:xfrm>
        <a:graphic>
          <a:graphicData uri="http://schemas.openxmlformats.org/presentationml/2006/ole">
            <p:oleObj spid="_x0000_s24578" name="Equation" r:id="rId3" imgW="1434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Image region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357554" y="1142984"/>
          <a:ext cx="2359025" cy="541338"/>
        </p:xfrm>
        <a:graphic>
          <a:graphicData uri="http://schemas.openxmlformats.org/presentationml/2006/ole">
            <p:oleObj spid="_x0000_s61442" name="Equation" r:id="rId3" imgW="1054080" imgH="241200" progId="Equation.3">
              <p:embed/>
            </p:oleObj>
          </a:graphicData>
        </a:graphic>
      </p:graphicFrame>
      <p:pic>
        <p:nvPicPr>
          <p:cNvPr id="6" name="Picture 3" descr="C:\Users\ジム\Pictures\dor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81" y="2357430"/>
            <a:ext cx="1619261" cy="97155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71538" y="2357430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1357290" y="250030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85918" y="2143125"/>
          <a:ext cx="2074863" cy="2571750"/>
        </p:xfrm>
        <a:graphic>
          <a:graphicData uri="http://schemas.openxmlformats.org/presentationml/2006/ole">
            <p:oleObj spid="_x0000_s61443" name="Equation" r:id="rId5" imgW="90144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Image region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357554" y="1142984"/>
          <a:ext cx="2359025" cy="541338"/>
        </p:xfrm>
        <a:graphic>
          <a:graphicData uri="http://schemas.openxmlformats.org/presentationml/2006/ole">
            <p:oleObj spid="_x0000_s60418" name="Equation" r:id="rId3" imgW="1054080" imgH="241200" progId="Equation.3">
              <p:embed/>
            </p:oleObj>
          </a:graphicData>
        </a:graphic>
      </p:graphicFrame>
      <p:pic>
        <p:nvPicPr>
          <p:cNvPr id="6" name="Picture 3" descr="C:\Users\ジム\Pictures\dor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81" y="2357430"/>
            <a:ext cx="1619261" cy="97155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71538" y="2357430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1357290" y="250030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85918" y="2143125"/>
          <a:ext cx="2074863" cy="2571750"/>
        </p:xfrm>
        <a:graphic>
          <a:graphicData uri="http://schemas.openxmlformats.org/presentationml/2006/ole">
            <p:oleObj spid="_x0000_s60419" name="Equation" r:id="rId5" imgW="901440" imgH="111744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059238" y="1960563"/>
          <a:ext cx="4727575" cy="3625850"/>
        </p:xfrm>
        <a:graphic>
          <a:graphicData uri="http://schemas.openxmlformats.org/presentationml/2006/ole">
            <p:oleObj spid="_x0000_s60420" name="Equation" r:id="rId6" imgW="185400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64514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64515" name="Equation" r:id="rId4" imgW="825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69634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69635" name="Equation" r:id="rId4" imgW="825480" imgH="22860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69636" name="Equation" r:id="rId5" imgW="19173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68610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68611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68612" name="Equation" r:id="rId5" imgW="1739880" imgH="50796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68613" name="Equation" r:id="rId6" imgW="19173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67586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67587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67588" name="Equation" r:id="rId5" imgW="1739880" imgH="5079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28596" y="4714884"/>
          <a:ext cx="2928492" cy="1428760"/>
        </p:xfrm>
        <a:graphic>
          <a:graphicData uri="http://schemas.openxmlformats.org/presentationml/2006/ole">
            <p:oleObj spid="_x0000_s67589" name="Equation" r:id="rId6" imgW="1041120" imgH="50796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67590" name="Equation" r:id="rId7" imgW="19173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66562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66563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66564" name="Equation" r:id="rId5" imgW="1739880" imgH="5079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28596" y="4714884"/>
          <a:ext cx="2928492" cy="1428760"/>
        </p:xfrm>
        <a:graphic>
          <a:graphicData uri="http://schemas.openxmlformats.org/presentationml/2006/ole">
            <p:oleObj spid="_x0000_s66565" name="Equation" r:id="rId6" imgW="1041120" imgH="5079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4228935"/>
            <a:ext cx="4325736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 smtClean="0"/>
              <a:t>Algorithm!</a:t>
            </a:r>
            <a:endParaRPr lang="en-US" altLang="ja-JP" dirty="0" smtClean="0"/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66566" name="Equation" r:id="rId7" imgW="1917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73730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73731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73732" name="Equation" r:id="rId5" imgW="1739880" imgH="5079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28596" y="4714884"/>
          <a:ext cx="2928492" cy="1428760"/>
        </p:xfrm>
        <a:graphic>
          <a:graphicData uri="http://schemas.openxmlformats.org/presentationml/2006/ole">
            <p:oleObj spid="_x0000_s73733" name="Equation" r:id="rId6" imgW="1041120" imgH="5079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4228935"/>
            <a:ext cx="4325736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 smtClean="0"/>
              <a:t>Algorithm!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Compute Ex, </a:t>
            </a:r>
            <a:r>
              <a:rPr lang="en-US" altLang="ja-JP" dirty="0" err="1" smtClean="0"/>
              <a:t>Ey</a:t>
            </a:r>
            <a:r>
              <a:rPr lang="en-US" altLang="ja-JP" dirty="0" smtClean="0"/>
              <a:t>, Et</a:t>
            </a: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73734" name="Equation" r:id="rId7" imgW="1917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72706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72707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72708" name="Equation" r:id="rId5" imgW="1739880" imgH="5079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28596" y="4714884"/>
          <a:ext cx="2928492" cy="1428760"/>
        </p:xfrm>
        <a:graphic>
          <a:graphicData uri="http://schemas.openxmlformats.org/presentationml/2006/ole">
            <p:oleObj spid="_x0000_s72709" name="Equation" r:id="rId6" imgW="1041120" imgH="5079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4228935"/>
            <a:ext cx="4325736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 smtClean="0"/>
              <a:t>Algorithm!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Compute Ex, </a:t>
            </a:r>
            <a:r>
              <a:rPr lang="en-US" altLang="ja-JP" dirty="0" err="1" smtClean="0"/>
              <a:t>Ey</a:t>
            </a:r>
            <a:r>
              <a:rPr lang="en-US" altLang="ja-JP" dirty="0" smtClean="0"/>
              <a:t>, Et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Compute Ex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Ey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ExEt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EyEt</a:t>
            </a:r>
            <a:endParaRPr lang="en-US" altLang="ja-JP" dirty="0" smtClean="0"/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72710" name="Equation" r:id="rId7" imgW="1917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71682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71683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71684" name="Equation" r:id="rId5" imgW="1739880" imgH="5079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28596" y="4714884"/>
          <a:ext cx="2928492" cy="1428760"/>
        </p:xfrm>
        <a:graphic>
          <a:graphicData uri="http://schemas.openxmlformats.org/presentationml/2006/ole">
            <p:oleObj spid="_x0000_s71685" name="Equation" r:id="rId6" imgW="1041120" imgH="5079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4228935"/>
            <a:ext cx="4325736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 smtClean="0"/>
              <a:t>Algorithm!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Compute Ex, </a:t>
            </a:r>
            <a:r>
              <a:rPr lang="en-US" altLang="ja-JP" dirty="0" err="1" smtClean="0"/>
              <a:t>Ey</a:t>
            </a:r>
            <a:r>
              <a:rPr lang="en-US" altLang="ja-JP" dirty="0" smtClean="0"/>
              <a:t>, Et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Compute Ex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Ey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ExEt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EyEt</a:t>
            </a:r>
            <a:endParaRPr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Check if </a:t>
            </a:r>
            <a:r>
              <a:rPr kumimoji="1" lang="en-US" altLang="ja-JP" dirty="0" err="1" smtClean="0"/>
              <a:t>AtA</a:t>
            </a:r>
            <a:r>
              <a:rPr kumimoji="1" lang="en-US" altLang="ja-JP" dirty="0" smtClean="0"/>
              <a:t> is invertible (look at </a:t>
            </a:r>
            <a:r>
              <a:rPr kumimoji="1" lang="en-US" altLang="ja-JP" dirty="0" err="1" smtClean="0"/>
              <a:t>eigen</a:t>
            </a:r>
            <a:endParaRPr kumimoji="1" lang="en-US" altLang="ja-JP" dirty="0" smtClean="0"/>
          </a:p>
          <a:p>
            <a:pPr marL="342900" indent="-342900"/>
            <a:r>
              <a:rPr kumimoji="1" lang="en-US" altLang="ja-JP" dirty="0" smtClean="0"/>
              <a:t>      values)</a:t>
            </a: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71686" name="Equation" r:id="rId7" imgW="1917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Constraint equation…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One equation per pixel, two unknowns…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714612" y="1071546"/>
          <a:ext cx="3209925" cy="938213"/>
        </p:xfrm>
        <a:graphic>
          <a:graphicData uri="http://schemas.openxmlformats.org/presentationml/2006/ole">
            <p:oleObj spid="_x0000_s49154" name="Equation" r:id="rId3" imgW="1434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Lets solve it!</a:t>
            </a:r>
            <a:endParaRPr kumimoji="1" lang="ja-JP" alt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57158" y="642918"/>
          <a:ext cx="2359025" cy="541338"/>
        </p:xfrm>
        <a:graphic>
          <a:graphicData uri="http://schemas.openxmlformats.org/presentationml/2006/ole">
            <p:oleObj spid="_x0000_s70658" name="Equation" r:id="rId3" imgW="1054080" imgH="24120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5720" y="1489066"/>
          <a:ext cx="2105025" cy="582612"/>
        </p:xfrm>
        <a:graphic>
          <a:graphicData uri="http://schemas.openxmlformats.org/presentationml/2006/ole">
            <p:oleObj spid="_x0000_s70659" name="Equation" r:id="rId4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5720" y="3071810"/>
          <a:ext cx="4159478" cy="1214446"/>
        </p:xfrm>
        <a:graphic>
          <a:graphicData uri="http://schemas.openxmlformats.org/presentationml/2006/ole">
            <p:oleObj spid="_x0000_s70660" name="Equation" r:id="rId5" imgW="1739880" imgH="5079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28596" y="4714884"/>
          <a:ext cx="2928492" cy="1428760"/>
        </p:xfrm>
        <a:graphic>
          <a:graphicData uri="http://schemas.openxmlformats.org/presentationml/2006/ole">
            <p:oleObj spid="_x0000_s70661" name="Equation" r:id="rId6" imgW="1041120" imgH="5079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4228935"/>
            <a:ext cx="4325736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 smtClean="0"/>
              <a:t>Algorithm!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Compute Ex, </a:t>
            </a:r>
            <a:r>
              <a:rPr lang="en-US" altLang="ja-JP" dirty="0" err="1" smtClean="0"/>
              <a:t>Ey</a:t>
            </a:r>
            <a:r>
              <a:rPr lang="en-US" altLang="ja-JP" dirty="0" smtClean="0"/>
              <a:t>, Et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Compute Ex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Ey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ExEt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EyEt</a:t>
            </a:r>
            <a:endParaRPr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Check if </a:t>
            </a:r>
            <a:r>
              <a:rPr kumimoji="1" lang="en-US" altLang="ja-JP" dirty="0" err="1" smtClean="0"/>
              <a:t>AtA</a:t>
            </a:r>
            <a:r>
              <a:rPr kumimoji="1" lang="en-US" altLang="ja-JP" dirty="0" smtClean="0"/>
              <a:t> is invertible (look at </a:t>
            </a:r>
            <a:r>
              <a:rPr kumimoji="1" lang="en-US" altLang="ja-JP" dirty="0" err="1" smtClean="0"/>
              <a:t>eigen</a:t>
            </a:r>
            <a:endParaRPr kumimoji="1" lang="en-US" altLang="ja-JP" dirty="0" smtClean="0"/>
          </a:p>
          <a:p>
            <a:pPr marL="342900" indent="-342900"/>
            <a:r>
              <a:rPr kumimoji="1" lang="en-US" altLang="ja-JP" dirty="0" smtClean="0"/>
              <a:t>      values)</a:t>
            </a:r>
          </a:p>
          <a:p>
            <a:pPr marL="342900" indent="-342900"/>
            <a:r>
              <a:rPr lang="en-US" altLang="ja-JP" dirty="0" smtClean="0"/>
              <a:t>4.   Invert / ignore /gradient flow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endParaRPr kumimoji="1" lang="ja-JP" altLang="en-US"/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71934" y="676272"/>
          <a:ext cx="4889500" cy="2395538"/>
        </p:xfrm>
        <a:graphic>
          <a:graphicData uri="http://schemas.openxmlformats.org/presentationml/2006/ole">
            <p:oleObj spid="_x0000_s70662" name="Equation" r:id="rId7" imgW="1917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an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value?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an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value?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x is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vector. </a:t>
            </a:r>
            <a:r>
              <a:rPr lang="en-US" altLang="ja-JP" dirty="0" smtClean="0"/>
              <a:t>Lambda is </a:t>
            </a:r>
            <a:r>
              <a:rPr lang="en-US" altLang="ja-JP" dirty="0" err="1" smtClean="0"/>
              <a:t>eigen</a:t>
            </a:r>
            <a:r>
              <a:rPr lang="en-US" altLang="ja-JP" dirty="0" smtClean="0"/>
              <a:t> value.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1714488"/>
          <a:ext cx="1500198" cy="500066"/>
        </p:xfrm>
        <a:graphic>
          <a:graphicData uri="http://schemas.openxmlformats.org/presentationml/2006/ole">
            <p:oleObj spid="_x0000_s75778" name="Equation" r:id="rId3" imgW="533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an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value?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x is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vector. </a:t>
            </a:r>
            <a:r>
              <a:rPr lang="en-US" altLang="ja-JP" dirty="0" smtClean="0"/>
              <a:t>Lambda is </a:t>
            </a:r>
            <a:r>
              <a:rPr lang="en-US" altLang="ja-JP" dirty="0" err="1" smtClean="0"/>
              <a:t>eigen</a:t>
            </a:r>
            <a:r>
              <a:rPr lang="en-US" altLang="ja-JP" dirty="0" smtClean="0"/>
              <a:t> value.</a:t>
            </a:r>
          </a:p>
          <a:p>
            <a:r>
              <a:rPr kumimoji="1" lang="en-US" altLang="ja-JP" dirty="0" smtClean="0"/>
              <a:t>Rewrite:    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1714488"/>
          <a:ext cx="1500198" cy="500066"/>
        </p:xfrm>
        <a:graphic>
          <a:graphicData uri="http://schemas.openxmlformats.org/presentationml/2006/ole">
            <p:oleObj spid="_x0000_s77826" name="Equation" r:id="rId3" imgW="533160" imgH="17748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697163" y="3500438"/>
          <a:ext cx="1965325" cy="1214437"/>
        </p:xfrm>
        <a:graphic>
          <a:graphicData uri="http://schemas.openxmlformats.org/presentationml/2006/ole">
            <p:oleObj spid="_x0000_s77827" name="Equation" r:id="rId4" imgW="698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an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value?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x is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vector. </a:t>
            </a:r>
            <a:r>
              <a:rPr lang="en-US" altLang="ja-JP" dirty="0" smtClean="0"/>
              <a:t>Lambda is </a:t>
            </a:r>
            <a:r>
              <a:rPr lang="en-US" altLang="ja-JP" dirty="0" err="1" smtClean="0"/>
              <a:t>eigen</a:t>
            </a:r>
            <a:r>
              <a:rPr lang="en-US" altLang="ja-JP" dirty="0" smtClean="0"/>
              <a:t> value.</a:t>
            </a:r>
          </a:p>
          <a:p>
            <a:r>
              <a:rPr kumimoji="1" lang="en-US" altLang="ja-JP" dirty="0" smtClean="0"/>
              <a:t>Rewrite:    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1714488"/>
          <a:ext cx="1500198" cy="500066"/>
        </p:xfrm>
        <a:graphic>
          <a:graphicData uri="http://schemas.openxmlformats.org/presentationml/2006/ole">
            <p:oleObj spid="_x0000_s78850" name="Equation" r:id="rId3" imgW="533160" imgH="17748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357422" y="3929066"/>
          <a:ext cx="2536825" cy="1857375"/>
        </p:xfrm>
        <a:graphic>
          <a:graphicData uri="http://schemas.openxmlformats.org/presentationml/2006/ole">
            <p:oleObj spid="_x0000_s78851" name="Equation" r:id="rId4" imgW="9014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an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value?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x is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vector. </a:t>
            </a:r>
            <a:r>
              <a:rPr lang="en-US" altLang="ja-JP" dirty="0" smtClean="0"/>
              <a:t>Lambda is </a:t>
            </a:r>
            <a:r>
              <a:rPr lang="en-US" altLang="ja-JP" dirty="0" err="1" smtClean="0"/>
              <a:t>eigen</a:t>
            </a:r>
            <a:r>
              <a:rPr lang="en-US" altLang="ja-JP" dirty="0" smtClean="0"/>
              <a:t> value.</a:t>
            </a:r>
          </a:p>
          <a:p>
            <a:r>
              <a:rPr kumimoji="1" lang="en-US" altLang="ja-JP" dirty="0" smtClean="0"/>
              <a:t>Rewrite:    </a:t>
            </a:r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1714488"/>
          <a:ext cx="1500198" cy="500066"/>
        </p:xfrm>
        <a:graphic>
          <a:graphicData uri="http://schemas.openxmlformats.org/presentationml/2006/ole">
            <p:oleObj spid="_x0000_s79874" name="Equation" r:id="rId3" imgW="533160" imgH="17748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357438" y="3608388"/>
          <a:ext cx="2536825" cy="2500312"/>
        </p:xfrm>
        <a:graphic>
          <a:graphicData uri="http://schemas.openxmlformats.org/presentationml/2006/ole">
            <p:oleObj spid="_x0000_s79875" name="Equation" r:id="rId4" imgW="90144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00034" y="1428736"/>
          <a:ext cx="2392362" cy="571500"/>
        </p:xfrm>
        <a:graphic>
          <a:graphicData uri="http://schemas.openxmlformats.org/presentationml/2006/ole">
            <p:oleObj spid="_x0000_s80899" name="Equation" r:id="rId3" imgW="8506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14311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This MUST be invertible, to solve for x.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00034" y="1428736"/>
          <a:ext cx="2392362" cy="571500"/>
        </p:xfrm>
        <a:graphic>
          <a:graphicData uri="http://schemas.openxmlformats.org/presentationml/2006/ole">
            <p:oleObj spid="_x0000_s81922" name="Equation" r:id="rId3" imgW="8506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143116"/>
            <a:ext cx="87154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This MUST be invertible, to solve for x.</a:t>
            </a:r>
            <a:endParaRPr lang="ja-JP" altLang="en-US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                                          </a:t>
            </a:r>
            <a:r>
              <a:rPr kumimoji="1" lang="en-US" altLang="ja-JP" sz="2800" dirty="0" smtClean="0"/>
              <a:t>has two solutions, two </a:t>
            </a:r>
            <a:r>
              <a:rPr kumimoji="1" lang="en-US" altLang="ja-JP" sz="2800" dirty="0" err="1" smtClean="0"/>
              <a:t>eigen</a:t>
            </a:r>
            <a:r>
              <a:rPr kumimoji="1" lang="en-US" altLang="ja-JP" sz="2800" dirty="0" smtClean="0"/>
              <a:t> values</a:t>
            </a:r>
          </a:p>
          <a:p>
            <a:endParaRPr kumimoji="1" lang="ja-JP" altLang="en-US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357188" y="2714624"/>
          <a:ext cx="2678112" cy="571500"/>
        </p:xfrm>
        <a:graphic>
          <a:graphicData uri="http://schemas.openxmlformats.org/presentationml/2006/ole">
            <p:oleObj spid="_x0000_s81923" name="Equation" r:id="rId4" imgW="952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00034" y="1428736"/>
          <a:ext cx="2392362" cy="571500"/>
        </p:xfrm>
        <a:graphic>
          <a:graphicData uri="http://schemas.openxmlformats.org/presentationml/2006/ole">
            <p:oleObj spid="_x0000_s82946" name="Equation" r:id="rId3" imgW="8506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143116"/>
            <a:ext cx="87154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This MUST be invertible, to solve for x.</a:t>
            </a:r>
            <a:endParaRPr lang="ja-JP" altLang="en-US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                                          </a:t>
            </a:r>
            <a:r>
              <a:rPr kumimoji="1" lang="en-US" altLang="ja-JP" sz="2800" dirty="0" smtClean="0"/>
              <a:t>has two solutions, two </a:t>
            </a:r>
            <a:r>
              <a:rPr kumimoji="1" lang="en-US" altLang="ja-JP" sz="2800" dirty="0" err="1" smtClean="0"/>
              <a:t>eigen</a:t>
            </a:r>
            <a:r>
              <a:rPr kumimoji="1" lang="en-US" altLang="ja-JP" sz="2800" dirty="0" smtClean="0"/>
              <a:t> values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In our case, 2x2 window… </a:t>
            </a:r>
          </a:p>
          <a:p>
            <a:endParaRPr kumimoji="1" lang="ja-JP" altLang="en-US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357188" y="2714624"/>
          <a:ext cx="2678112" cy="571500"/>
        </p:xfrm>
        <a:graphic>
          <a:graphicData uri="http://schemas.openxmlformats.org/presentationml/2006/ole">
            <p:oleObj spid="_x0000_s82947" name="Equation" r:id="rId4" imgW="952200" imgH="20304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177925" y="4535488"/>
          <a:ext cx="6462713" cy="1357312"/>
        </p:xfrm>
        <a:graphic>
          <a:graphicData uri="http://schemas.openxmlformats.org/presentationml/2006/ole">
            <p:oleObj spid="_x0000_s82948" name="Equation" r:id="rId5" imgW="22986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Get </a:t>
            </a:r>
            <a:r>
              <a:rPr kumimoji="1" lang="en-US" altLang="ja-JP" dirty="0" err="1" smtClean="0"/>
              <a:t>eigen</a:t>
            </a:r>
            <a:r>
              <a:rPr kumimoji="1" lang="en-US" altLang="ja-JP" dirty="0" smtClean="0"/>
              <a:t> values</a:t>
            </a:r>
            <a:endParaRPr kumimoji="1" lang="ja-JP" altLang="en-US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00034" y="1428736"/>
          <a:ext cx="2392362" cy="571500"/>
        </p:xfrm>
        <a:graphic>
          <a:graphicData uri="http://schemas.openxmlformats.org/presentationml/2006/ole">
            <p:oleObj spid="_x0000_s83970" name="Equation" r:id="rId3" imgW="85068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143116"/>
            <a:ext cx="87154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This MUST be invertible, to solve for x.</a:t>
            </a:r>
            <a:endParaRPr lang="ja-JP" altLang="en-US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                                          </a:t>
            </a:r>
            <a:r>
              <a:rPr kumimoji="1" lang="en-US" altLang="ja-JP" sz="2800" dirty="0" smtClean="0"/>
              <a:t>has two solutions, two </a:t>
            </a:r>
            <a:r>
              <a:rPr kumimoji="1" lang="en-US" altLang="ja-JP" sz="2800" dirty="0" err="1" smtClean="0"/>
              <a:t>eigen</a:t>
            </a:r>
            <a:r>
              <a:rPr kumimoji="1" lang="en-US" altLang="ja-JP" sz="2800" dirty="0" smtClean="0"/>
              <a:t> values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In our case, 2x2 window… </a:t>
            </a:r>
          </a:p>
          <a:p>
            <a:endParaRPr kumimoji="1" lang="ja-JP" altLang="en-US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357188" y="2714624"/>
          <a:ext cx="2678112" cy="571500"/>
        </p:xfrm>
        <a:graphic>
          <a:graphicData uri="http://schemas.openxmlformats.org/presentationml/2006/ole">
            <p:oleObj spid="_x0000_s83971" name="Equation" r:id="rId4" imgW="952200" imgH="20304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571472" y="4214818"/>
          <a:ext cx="7677150" cy="2000250"/>
        </p:xfrm>
        <a:graphic>
          <a:graphicData uri="http://schemas.openxmlformats.org/presentationml/2006/ole">
            <p:oleObj spid="_x0000_s83972" name="Equation" r:id="rId5" imgW="27302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Constraint equation…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One equation per pixel, two unknowns…</a:t>
            </a:r>
          </a:p>
          <a:p>
            <a:r>
              <a:rPr kumimoji="1" lang="en-US" altLang="ja-JP" dirty="0" smtClean="0"/>
              <a:t>Look at neighborhood!</a:t>
            </a:r>
            <a:endParaRPr kumimoji="1" lang="ja-JP" alt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714612" y="1071546"/>
          <a:ext cx="3209925" cy="938213"/>
        </p:xfrm>
        <a:graphic>
          <a:graphicData uri="http://schemas.openxmlformats.org/presentationml/2006/ole">
            <p:oleObj spid="_x0000_s50178" name="Equation" r:id="rId3" imgW="1434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about weights?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Equations in your notes have weights. </a:t>
            </a:r>
            <a:r>
              <a:rPr lang="ja-JP" altLang="en-US" smtClean="0"/>
              <a:t> </a:t>
            </a:r>
            <a:r>
              <a:rPr lang="en-US" altLang="ja-JP" dirty="0" smtClean="0"/>
              <a:t>This is easy.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about weights?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Equations in your notes have weights. </a:t>
            </a:r>
            <a:r>
              <a:rPr lang="ja-JP" altLang="en-US" smtClean="0"/>
              <a:t> </a:t>
            </a:r>
            <a:r>
              <a:rPr lang="en-US" altLang="ja-JP" dirty="0" smtClean="0"/>
              <a:t>This is easy.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858838" y="2714625"/>
          <a:ext cx="2817812" cy="1230313"/>
        </p:xfrm>
        <a:graphic>
          <a:graphicData uri="http://schemas.openxmlformats.org/presentationml/2006/ole">
            <p:oleObj spid="_x0000_s84994" name="Equation" r:id="rId3" imgW="11048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about weights?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Equations in your notes have weights. </a:t>
            </a:r>
            <a:r>
              <a:rPr lang="ja-JP" altLang="en-US" smtClean="0"/>
              <a:t> </a:t>
            </a:r>
            <a:r>
              <a:rPr lang="en-US" altLang="ja-JP" dirty="0" smtClean="0"/>
              <a:t>This is easy.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858838" y="2714625"/>
          <a:ext cx="2817812" cy="1230313"/>
        </p:xfrm>
        <a:graphic>
          <a:graphicData uri="http://schemas.openxmlformats.org/presentationml/2006/ole">
            <p:oleObj spid="_x0000_s86018" name="Equation" r:id="rId3" imgW="1104840" imgH="48240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929190" y="2770191"/>
          <a:ext cx="3821112" cy="1230313"/>
        </p:xfrm>
        <a:graphic>
          <a:graphicData uri="http://schemas.openxmlformats.org/presentationml/2006/ole">
            <p:oleObj spid="_x0000_s86019" name="Equation" r:id="rId4" imgW="14983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about weights?</a:t>
            </a:r>
            <a:endParaRPr kumimoji="1" lang="ja-JP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about weights?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Equations in your notes have weights. </a:t>
            </a:r>
            <a:r>
              <a:rPr lang="ja-JP" altLang="en-US" smtClean="0"/>
              <a:t> </a:t>
            </a:r>
            <a:r>
              <a:rPr lang="en-US" altLang="ja-JP" dirty="0" smtClean="0"/>
              <a:t>This is easy.</a:t>
            </a: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858838" y="2714625"/>
          <a:ext cx="2817812" cy="1230313"/>
        </p:xfrm>
        <a:graphic>
          <a:graphicData uri="http://schemas.openxmlformats.org/presentationml/2006/ole">
            <p:oleObj spid="_x0000_s88066" name="Equation" r:id="rId3" imgW="1104840" imgH="48240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929190" y="2770191"/>
          <a:ext cx="3821112" cy="1230313"/>
        </p:xfrm>
        <a:graphic>
          <a:graphicData uri="http://schemas.openxmlformats.org/presentationml/2006/ole">
            <p:oleObj spid="_x0000_s88067" name="Equation" r:id="rId4" imgW="1498320" imgH="482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4286256"/>
            <a:ext cx="4643470" cy="20002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 smtClean="0"/>
              <a:t>Algorithm!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Compute Ex, </a:t>
            </a:r>
            <a:r>
              <a:rPr lang="en-US" altLang="ja-JP" dirty="0" err="1" smtClean="0"/>
              <a:t>Ey</a:t>
            </a:r>
            <a:r>
              <a:rPr lang="en-US" altLang="ja-JP" dirty="0" smtClean="0"/>
              <a:t>, Et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Compute Ex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Ey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ExEt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EyEt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ja-JP" b="1" dirty="0" smtClean="0"/>
              <a:t>Convolve step 2 with </a:t>
            </a:r>
            <a:r>
              <a:rPr lang="en-US" altLang="ja-JP" b="1" dirty="0" err="1" smtClean="0"/>
              <a:t>gaussian</a:t>
            </a:r>
            <a:r>
              <a:rPr lang="en-US" altLang="ja-JP" b="1" dirty="0" smtClean="0"/>
              <a:t> weights</a:t>
            </a:r>
            <a:endParaRPr lang="en-US" altLang="ja-JP" b="1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dirty="0" smtClean="0"/>
              <a:t>Check if </a:t>
            </a:r>
            <a:r>
              <a:rPr kumimoji="1" lang="en-US" altLang="ja-JP" dirty="0" err="1" smtClean="0"/>
              <a:t>AtA</a:t>
            </a:r>
            <a:r>
              <a:rPr kumimoji="1" lang="en-US" altLang="ja-JP" dirty="0" smtClean="0"/>
              <a:t> is invertible (look at </a:t>
            </a:r>
            <a:r>
              <a:rPr kumimoji="1" lang="en-US" altLang="ja-JP" dirty="0" err="1" smtClean="0"/>
              <a:t>eigen</a:t>
            </a:r>
            <a:endParaRPr kumimoji="1" lang="en-US" altLang="ja-JP" dirty="0" smtClean="0"/>
          </a:p>
          <a:p>
            <a:pPr marL="342900" indent="-342900"/>
            <a:r>
              <a:rPr kumimoji="1" lang="en-US" altLang="ja-JP" dirty="0" smtClean="0"/>
              <a:t>      values)</a:t>
            </a:r>
          </a:p>
          <a:p>
            <a:pPr marL="342900" indent="-342900"/>
            <a:r>
              <a:rPr lang="en-US" altLang="ja-JP" dirty="0" smtClean="0"/>
              <a:t>4.   Invert / ignore /gradient flow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Constraint over n pixels</a:t>
            </a:r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Constraint over n pixels</a:t>
            </a:r>
            <a:endParaRPr kumimoji="1" lang="ja-JP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66850" y="785813"/>
          <a:ext cx="5883275" cy="938212"/>
        </p:xfrm>
        <a:graphic>
          <a:graphicData uri="http://schemas.openxmlformats.org/presentationml/2006/ole">
            <p:oleObj spid="_x0000_s51202" name="Equation" r:id="rId3" imgW="26287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Constraint over n pixels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                   region to be used</a:t>
            </a:r>
          </a:p>
          <a:p>
            <a:pPr>
              <a:buNone/>
            </a:pPr>
            <a:r>
              <a:rPr kumimoji="1" lang="en-US" altLang="ja-JP" sz="1000" dirty="0" smtClean="0"/>
              <a:t> </a:t>
            </a:r>
            <a:r>
              <a:rPr kumimoji="1" lang="en-US" altLang="ja-JP" dirty="0" smtClean="0"/>
              <a:t>]]</a:t>
            </a:r>
            <a:endParaRPr kumimoji="1" lang="en-US" altLang="ja-JP" sz="6600" dirty="0" smtClean="0"/>
          </a:p>
          <a:p>
            <a:pPr>
              <a:buNone/>
            </a:pPr>
            <a:endParaRPr kumimoji="1" lang="en-US" altLang="ja-JP" sz="5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66850" y="785813"/>
          <a:ext cx="5883275" cy="938212"/>
        </p:xfrm>
        <a:graphic>
          <a:graphicData uri="http://schemas.openxmlformats.org/presentationml/2006/ole">
            <p:oleObj spid="_x0000_s48130" name="Equation" r:id="rId3" imgW="2628720" imgH="419040" progId="Equation.3">
              <p:embed/>
            </p:oleObj>
          </a:graphicData>
        </a:graphic>
      </p:graphicFrame>
      <p:pic>
        <p:nvPicPr>
          <p:cNvPr id="45059" name="Picture 3" descr="C:\Users\ジム\Pictures\dor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1905013" cy="11430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14480" y="1785926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000232" y="19288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Constraint over n pixels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                   region to be used</a:t>
            </a:r>
          </a:p>
          <a:p>
            <a:pPr>
              <a:buNone/>
            </a:pPr>
            <a:r>
              <a:rPr kumimoji="1" lang="en-US" altLang="ja-JP" sz="1000" dirty="0" smtClean="0"/>
              <a:t> </a:t>
            </a:r>
            <a:r>
              <a:rPr kumimoji="1" lang="en-US" altLang="ja-JP" dirty="0" smtClean="0"/>
              <a:t>]]</a:t>
            </a:r>
            <a:endParaRPr kumimoji="1" lang="en-US" altLang="ja-JP" sz="6600" dirty="0" smtClean="0"/>
          </a:p>
          <a:p>
            <a:pPr>
              <a:buNone/>
            </a:pPr>
            <a:endParaRPr kumimoji="1" lang="en-US" altLang="ja-JP" sz="500" dirty="0" smtClean="0"/>
          </a:p>
          <a:p>
            <a:r>
              <a:rPr lang="en-US" altLang="ja-JP" dirty="0" smtClean="0"/>
              <a:t>Given n pixels, then we have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66850" y="785813"/>
          <a:ext cx="5883275" cy="938212"/>
        </p:xfrm>
        <a:graphic>
          <a:graphicData uri="http://schemas.openxmlformats.org/presentationml/2006/ole">
            <p:oleObj spid="_x0000_s52226" name="Equation" r:id="rId3" imgW="2628720" imgH="419040" progId="Equation.3">
              <p:embed/>
            </p:oleObj>
          </a:graphicData>
        </a:graphic>
      </p:graphicFrame>
      <p:pic>
        <p:nvPicPr>
          <p:cNvPr id="45059" name="Picture 3" descr="C:\Users\ジム\Pictures\dor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1905013" cy="11430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14480" y="1785926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000232" y="19288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87600" y="3429000"/>
          <a:ext cx="4727575" cy="2395538"/>
        </p:xfrm>
        <a:graphic>
          <a:graphicData uri="http://schemas.openxmlformats.org/presentationml/2006/ole">
            <p:oleObj spid="_x0000_s52227" name="Equation" r:id="rId5" imgW="185400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Constraint over n pixels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                    region to be used</a:t>
            </a:r>
          </a:p>
          <a:p>
            <a:pPr>
              <a:buNone/>
            </a:pPr>
            <a:r>
              <a:rPr kumimoji="1" lang="en-US" altLang="ja-JP" sz="1000" dirty="0" smtClean="0"/>
              <a:t> </a:t>
            </a:r>
            <a:r>
              <a:rPr kumimoji="1" lang="en-US" altLang="ja-JP" dirty="0" smtClean="0"/>
              <a:t>]]</a:t>
            </a:r>
            <a:endParaRPr kumimoji="1" lang="en-US" altLang="ja-JP" sz="6600" dirty="0" smtClean="0"/>
          </a:p>
          <a:p>
            <a:pPr>
              <a:buNone/>
            </a:pPr>
            <a:endParaRPr kumimoji="1" lang="en-US" altLang="ja-JP" sz="500" dirty="0" smtClean="0"/>
          </a:p>
          <a:p>
            <a:r>
              <a:rPr lang="en-US" altLang="ja-JP" dirty="0" smtClean="0"/>
              <a:t>Given n pixels, then we have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How to solve??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ja-JP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66850" y="785813"/>
          <a:ext cx="5883275" cy="938212"/>
        </p:xfrm>
        <a:graphic>
          <a:graphicData uri="http://schemas.openxmlformats.org/presentationml/2006/ole">
            <p:oleObj spid="_x0000_s53250" name="Equation" r:id="rId3" imgW="2628720" imgH="419040" progId="Equation.3">
              <p:embed/>
            </p:oleObj>
          </a:graphicData>
        </a:graphic>
      </p:graphicFrame>
      <p:pic>
        <p:nvPicPr>
          <p:cNvPr id="45059" name="Picture 3" descr="C:\Users\ジム\Pictures\dor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1905013" cy="11430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14480" y="1785926"/>
            <a:ext cx="285752" cy="285752"/>
          </a:xfrm>
          <a:prstGeom prst="rect">
            <a:avLst/>
          </a:prstGeom>
          <a:noFill/>
          <a:ln w="571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000232" y="19288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87600" y="3429000"/>
          <a:ext cx="4727575" cy="2395538"/>
        </p:xfrm>
        <a:graphic>
          <a:graphicData uri="http://schemas.openxmlformats.org/presentationml/2006/ole">
            <p:oleObj spid="_x0000_s53251" name="Equation" r:id="rId5" imgW="1854000" imgH="939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12453</TotalTime>
  <Words>693</Words>
  <Application>Microsoft Office PowerPoint</Application>
  <PresentationFormat>On-screen Show (4:3)</PresentationFormat>
  <Paragraphs>160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テーマ</vt:lpstr>
      <vt:lpstr>Microsoft Equation 3.0</vt:lpstr>
      <vt:lpstr>Optical Flow</vt:lpstr>
      <vt:lpstr>Constraint equation…</vt:lpstr>
      <vt:lpstr>Constraint equation…</vt:lpstr>
      <vt:lpstr>Constraint equation…</vt:lpstr>
      <vt:lpstr>Constraint over n pixels</vt:lpstr>
      <vt:lpstr>Constraint over n pixels</vt:lpstr>
      <vt:lpstr>Constraint over n pixels</vt:lpstr>
      <vt:lpstr>Constraint over n pixels</vt:lpstr>
      <vt:lpstr>Constraint over n pixels</vt:lpstr>
      <vt:lpstr>Constraint over n pixels</vt:lpstr>
      <vt:lpstr>Least squares..</vt:lpstr>
      <vt:lpstr>Least squares..</vt:lpstr>
      <vt:lpstr>Eigen values</vt:lpstr>
      <vt:lpstr>Eigen values</vt:lpstr>
      <vt:lpstr>Eigen values</vt:lpstr>
      <vt:lpstr>Eigen values</vt:lpstr>
      <vt:lpstr>Eigen values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Lets solve it!</vt:lpstr>
      <vt:lpstr>Get eigen values</vt:lpstr>
      <vt:lpstr>Get eigen values</vt:lpstr>
      <vt:lpstr>Get eigen values</vt:lpstr>
      <vt:lpstr>Get eigen values</vt:lpstr>
      <vt:lpstr>Get eigen values</vt:lpstr>
      <vt:lpstr>Get eigen values</vt:lpstr>
      <vt:lpstr>Get eigen values</vt:lpstr>
      <vt:lpstr>Get eigen values</vt:lpstr>
      <vt:lpstr>Get eigen values</vt:lpstr>
      <vt:lpstr>What about weights?</vt:lpstr>
      <vt:lpstr>What about weights?</vt:lpstr>
      <vt:lpstr>What about weights?</vt:lpstr>
      <vt:lpstr>What about weights?</vt:lpstr>
      <vt:lpstr>What about weights?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118</cp:revision>
  <dcterms:created xsi:type="dcterms:W3CDTF">2007-09-25T02:39:21Z</dcterms:created>
  <dcterms:modified xsi:type="dcterms:W3CDTF">2007-12-06T00:21:50Z</dcterms:modified>
</cp:coreProperties>
</file>