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63" r:id="rId3"/>
    <p:sldId id="547" r:id="rId4"/>
    <p:sldId id="549" r:id="rId5"/>
    <p:sldId id="550" r:id="rId6"/>
    <p:sldId id="552" r:id="rId7"/>
    <p:sldId id="553" r:id="rId8"/>
    <p:sldId id="554" r:id="rId9"/>
    <p:sldId id="555" r:id="rId10"/>
    <p:sldId id="556" r:id="rId11"/>
    <p:sldId id="548" r:id="rId12"/>
    <p:sldId id="546" r:id="rId13"/>
    <p:sldId id="558" r:id="rId14"/>
    <p:sldId id="559" r:id="rId15"/>
    <p:sldId id="557" r:id="rId16"/>
    <p:sldId id="560" r:id="rId17"/>
    <p:sldId id="561" r:id="rId18"/>
    <p:sldId id="562" r:id="rId19"/>
    <p:sldId id="563" r:id="rId20"/>
    <p:sldId id="564" r:id="rId21"/>
    <p:sldId id="565" r:id="rId22"/>
    <p:sldId id="566" r:id="rId23"/>
    <p:sldId id="567" r:id="rId24"/>
    <p:sldId id="568" r:id="rId25"/>
    <p:sldId id="569" r:id="rId26"/>
    <p:sldId id="570" r:id="rId27"/>
    <p:sldId id="571" r:id="rId28"/>
    <p:sldId id="572" r:id="rId29"/>
    <p:sldId id="573" r:id="rId30"/>
    <p:sldId id="574" r:id="rId31"/>
    <p:sldId id="575" r:id="rId32"/>
    <p:sldId id="576" r:id="rId33"/>
    <p:sldId id="577" r:id="rId34"/>
    <p:sldId id="579" r:id="rId35"/>
    <p:sldId id="580" r:id="rId36"/>
    <p:sldId id="581" r:id="rId37"/>
    <p:sldId id="582" r:id="rId38"/>
    <p:sldId id="583" r:id="rId39"/>
    <p:sldId id="584" r:id="rId40"/>
    <p:sldId id="587" r:id="rId41"/>
    <p:sldId id="586" r:id="rId42"/>
    <p:sldId id="588" r:id="rId43"/>
    <p:sldId id="589" r:id="rId44"/>
    <p:sldId id="590" r:id="rId45"/>
    <p:sldId id="591" r:id="rId46"/>
    <p:sldId id="592" r:id="rId47"/>
    <p:sldId id="593" r:id="rId4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8EB4E3"/>
    <a:srgbClr val="558ED5"/>
    <a:srgbClr val="DCE6F2"/>
    <a:srgbClr val="4F81BD"/>
    <a:srgbClr val="0066CC"/>
    <a:srgbClr val="F8F8F8"/>
    <a:srgbClr val="A3BDD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110" autoAdjust="0"/>
    <p:restoredTop sz="97002" autoAdjust="0"/>
  </p:normalViewPr>
  <p:slideViewPr>
    <p:cSldViewPr>
      <p:cViewPr>
        <p:scale>
          <a:sx n="75" d="100"/>
          <a:sy n="75" d="100"/>
        </p:scale>
        <p:origin x="-34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8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8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3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6.wmf"/><Relationship Id="rId1" Type="http://schemas.openxmlformats.org/officeDocument/2006/relationships/image" Target="../media/image13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6.wmf"/><Relationship Id="rId1" Type="http://schemas.openxmlformats.org/officeDocument/2006/relationships/image" Target="../media/image13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6.wmf"/><Relationship Id="rId1" Type="http://schemas.openxmlformats.org/officeDocument/2006/relationships/image" Target="../media/image1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6.wmf"/><Relationship Id="rId1" Type="http://schemas.openxmlformats.org/officeDocument/2006/relationships/image" Target="../media/image17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6.wmf"/><Relationship Id="rId1" Type="http://schemas.openxmlformats.org/officeDocument/2006/relationships/image" Target="../media/image13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6687B-AE54-48A2-8266-BCB8A1082C9D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BD594-9F1C-488D-825C-F4957466616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F06D-360A-4EAB-A009-8693D13C8383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429FF-F813-446A-B8EF-E4151A72E8E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E05B1-9034-4F62-BFE9-4646DFF2AAED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39036-5258-4511-A007-27A8439AC2A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EC2A0-A967-4A01-A832-F6178E7F7C35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54FFC7-EE39-4767-B30B-E6F8CE62A30A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B17F-992D-45DF-891B-F09AC512E6B2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0BDC3-29DE-47FB-AC2E-C26D4124BA7F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64AE-A38D-4D04-B211-345EE5885A9E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0115B-9FD0-4478-8269-DC8759FA673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9BAA-38ED-4FE6-877B-97C22C8FB8F0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99211-7DEB-4679-B932-9AC31B45BBE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58508-AAED-4FA3-B85A-B5480AE3C21A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B294F-35D9-4247-8BCC-6084E34F573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CAD89-FFC4-45EA-BDF6-145B9533D754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9A20B-579B-4B7C-87C0-529B295561C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7D260-6261-497A-8522-D01D92E54C75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3764-59C1-4040-B5DC-5BE1314C98D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D9089-0081-4C13-B98E-9C1C302C03E0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5685-8C3C-4176-9ABA-82F755434D6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1440759-876D-44D3-A2A3-45259AE28C27}" type="datetimeFigureOut">
              <a:rPr lang="ja-JP" altLang="en-US"/>
              <a:pPr>
                <a:defRPr/>
              </a:pPr>
              <a:t>2007/10/30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8995FA7-0238-4EF0-87B9-791A770D383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19.bin"/><Relationship Id="rId4" Type="http://schemas.openxmlformats.org/officeDocument/2006/relationships/image" Target="../media/image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2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25.bin"/><Relationship Id="rId4" Type="http://schemas.openxmlformats.org/officeDocument/2006/relationships/oleObject" Target="../embeddings/oleObject24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31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5" Type="http://schemas.openxmlformats.org/officeDocument/2006/relationships/oleObject" Target="../embeddings/oleObject40.bin"/><Relationship Id="rId4" Type="http://schemas.openxmlformats.org/officeDocument/2006/relationships/oleObject" Target="../embeddings/oleObject39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5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49.bin"/><Relationship Id="rId5" Type="http://schemas.openxmlformats.org/officeDocument/2006/relationships/oleObject" Target="../embeddings/oleObject48.bin"/><Relationship Id="rId4" Type="http://schemas.openxmlformats.org/officeDocument/2006/relationships/oleObject" Target="../embeddings/oleObject4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2.v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Lab </a:t>
            </a:r>
            <a:r>
              <a:rPr lang="en-US" altLang="ja-JP" dirty="0" smtClean="0"/>
              <a:t>Nov 1st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214422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14942" y="1214422"/>
            <a:ext cx="3571900" cy="3571900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428596" y="5072074"/>
            <a:ext cx="46987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Similarity is best(</a:t>
            </a:r>
            <a:r>
              <a:rPr lang="en-US" altLang="ja-JP" sz="2400" dirty="0" err="1" smtClean="0"/>
              <a:t>Sk</a:t>
            </a:r>
            <a:r>
              <a:rPr lang="en-US" altLang="ja-JP" sz="2400" dirty="0" smtClean="0"/>
              <a:t>), 1 &lt;= k &lt;= n</a:t>
            </a:r>
            <a:endParaRPr kumimoji="1"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5564512" y="1556673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533776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正方形/長方形 10"/>
          <p:cNvSpPr/>
          <p:nvPr/>
        </p:nvSpPr>
        <p:spPr>
          <a:xfrm>
            <a:off x="5956204" y="1571612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357950" y="1571612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643570" y="2610145"/>
            <a:ext cx="28575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………..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944826" y="3926509"/>
            <a:ext cx="5148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template matching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given a sample image section (template)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find closest match in another image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 template over image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Key point:</a:t>
            </a:r>
          </a:p>
          <a:p>
            <a:pPr lvl="1"/>
            <a:r>
              <a:rPr lang="en-US" altLang="ja-JP" dirty="0" smtClean="0"/>
              <a:t>Similarity metric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4525963"/>
          </a:xfrm>
        </p:spPr>
        <p:txBody>
          <a:bodyPr/>
          <a:lstStyle/>
          <a:p>
            <a:r>
              <a:rPr lang="en-US" altLang="ja-JP" dirty="0" smtClean="0"/>
              <a:t>correlation</a:t>
            </a:r>
          </a:p>
          <a:p>
            <a:pPr lvl="1"/>
            <a:r>
              <a:rPr lang="en-US" altLang="ja-JP" dirty="0" smtClean="0"/>
              <a:t>Euclidean distance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endParaRPr lang="en-US" altLang="ja-JP" dirty="0" smtClean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4857752" y="2000240"/>
          <a:ext cx="3071834" cy="1005905"/>
        </p:xfrm>
        <a:graphic>
          <a:graphicData uri="http://schemas.openxmlformats.org/presentationml/2006/ole">
            <p:oleObj spid="_x0000_s44034" name="Equation" r:id="rId3" imgW="147312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4525963"/>
          </a:xfrm>
        </p:spPr>
        <p:txBody>
          <a:bodyPr/>
          <a:lstStyle/>
          <a:p>
            <a:r>
              <a:rPr lang="en-US" altLang="ja-JP" dirty="0" smtClean="0"/>
              <a:t>correlation</a:t>
            </a:r>
          </a:p>
          <a:p>
            <a:pPr lvl="1"/>
            <a:r>
              <a:rPr lang="en-US" altLang="ja-JP" dirty="0" smtClean="0"/>
              <a:t>Euclidean distance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for image templates…</a:t>
            </a:r>
          </a:p>
          <a:p>
            <a:pPr lvl="2"/>
            <a:r>
              <a:rPr lang="en-US" altLang="ja-JP" dirty="0" smtClean="0"/>
              <a:t>each value in template is like a dimension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4857752" y="2000240"/>
          <a:ext cx="3071834" cy="1005905"/>
        </p:xfrm>
        <a:graphic>
          <a:graphicData uri="http://schemas.openxmlformats.org/presentationml/2006/ole">
            <p:oleObj spid="_x0000_s47106" name="Equation" r:id="rId3" imgW="1473120" imgH="48240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4786314" y="3429000"/>
          <a:ext cx="3348656" cy="714380"/>
        </p:xfrm>
        <a:graphic>
          <a:graphicData uri="http://schemas.openxmlformats.org/presentationml/2006/ole">
            <p:oleObj spid="_x0000_s47107" name="Equation" r:id="rId4" imgW="190476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4257676" cy="4525963"/>
          </a:xfrm>
        </p:spPr>
        <p:txBody>
          <a:bodyPr/>
          <a:lstStyle/>
          <a:p>
            <a:r>
              <a:rPr lang="en-US" altLang="ja-JP" dirty="0" smtClean="0"/>
              <a:t>correlation</a:t>
            </a:r>
          </a:p>
          <a:p>
            <a:pPr lvl="1"/>
            <a:r>
              <a:rPr lang="en-US" altLang="ja-JP" dirty="0" smtClean="0"/>
              <a:t>Euclidean distance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for image templates…</a:t>
            </a:r>
          </a:p>
          <a:p>
            <a:pPr lvl="2"/>
            <a:r>
              <a:rPr lang="en-US" altLang="ja-JP" dirty="0" smtClean="0"/>
              <a:t>each value in template is like a dimension</a:t>
            </a:r>
          </a:p>
          <a:p>
            <a:pPr lvl="2"/>
            <a:r>
              <a:rPr lang="en-US" altLang="ja-JP" dirty="0" smtClean="0"/>
              <a:t>In our case..</a:t>
            </a:r>
          </a:p>
          <a:p>
            <a:pPr lvl="1">
              <a:buNone/>
            </a:pPr>
            <a:r>
              <a:rPr lang="en-US" altLang="ja-JP" dirty="0" smtClean="0"/>
              <a:t>	</a:t>
            </a:r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4857752" y="2000240"/>
          <a:ext cx="3071834" cy="1005905"/>
        </p:xfrm>
        <a:graphic>
          <a:graphicData uri="http://schemas.openxmlformats.org/presentationml/2006/ole">
            <p:oleObj spid="_x0000_s48130" name="Equation" r:id="rId3" imgW="1473120" imgH="482400" progId="Equation.3">
              <p:embed/>
            </p:oleObj>
          </a:graphicData>
        </a:graphic>
      </p:graphicFrame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4786314" y="3429000"/>
          <a:ext cx="3348656" cy="714380"/>
        </p:xfrm>
        <a:graphic>
          <a:graphicData uri="http://schemas.openxmlformats.org/presentationml/2006/ole">
            <p:oleObj spid="_x0000_s48131" name="Equation" r:id="rId4" imgW="1904760" imgH="40608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4672013" y="4357688"/>
          <a:ext cx="4306887" cy="857250"/>
        </p:xfrm>
        <a:graphic>
          <a:graphicData uri="http://schemas.openxmlformats.org/presentationml/2006/ole">
            <p:oleObj spid="_x0000_s48132" name="Equation" r:id="rId5" imgW="261612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214546" y="1285860"/>
          <a:ext cx="4306887" cy="857250"/>
        </p:xfrm>
        <a:graphic>
          <a:graphicData uri="http://schemas.openxmlformats.org/presentationml/2006/ole">
            <p:oleObj spid="_x0000_s46084" name="Equation" r:id="rId3" imgW="2616120" imgH="520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 template over image</a:t>
            </a:r>
          </a:p>
          <a:p>
            <a:r>
              <a:rPr lang="en-US" altLang="ja-JP" dirty="0" smtClean="0"/>
              <a:t>for each location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get similarity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214546" y="1285860"/>
          <a:ext cx="4306887" cy="857250"/>
        </p:xfrm>
        <a:graphic>
          <a:graphicData uri="http://schemas.openxmlformats.org/presentationml/2006/ole">
            <p:oleObj spid="_x0000_s49154" name="Equation" r:id="rId3" imgW="2616120" imgH="520560" progId="Equation.3">
              <p:embed/>
            </p:oleObj>
          </a:graphicData>
        </a:graphic>
      </p:graphicFrame>
      <p:pic>
        <p:nvPicPr>
          <p:cNvPr id="7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3571876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 template over image</a:t>
            </a:r>
          </a:p>
          <a:p>
            <a:r>
              <a:rPr lang="en-US" altLang="ja-JP" dirty="0" smtClean="0"/>
              <a:t>for each location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get similarity</a:t>
            </a:r>
          </a:p>
          <a:p>
            <a:pPr lvl="1"/>
            <a:r>
              <a:rPr lang="en-US" altLang="ja-JP" dirty="0" smtClean="0"/>
              <a:t>for each overlapping pixel</a:t>
            </a:r>
          </a:p>
          <a:p>
            <a:pPr lvl="2"/>
            <a:r>
              <a:rPr lang="en-US" altLang="ja-JP" dirty="0" smtClean="0"/>
              <a:t>subtract and square</a:t>
            </a:r>
          </a:p>
          <a:p>
            <a:pPr lvl="2"/>
            <a:r>
              <a:rPr lang="en-US" altLang="ja-JP" dirty="0" smtClean="0"/>
              <a:t>sum them all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214546" y="1285860"/>
          <a:ext cx="4306887" cy="857250"/>
        </p:xfrm>
        <a:graphic>
          <a:graphicData uri="http://schemas.openxmlformats.org/presentationml/2006/ole">
            <p:oleObj spid="_x0000_s50178" name="Equation" r:id="rId3" imgW="2616120" imgH="520560" progId="Equation.3">
              <p:embed/>
            </p:oleObj>
          </a:graphicData>
        </a:graphic>
      </p:graphicFrame>
      <p:pic>
        <p:nvPicPr>
          <p:cNvPr id="7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57818" y="3571876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 template over image</a:t>
            </a:r>
          </a:p>
          <a:p>
            <a:r>
              <a:rPr lang="en-US" altLang="ja-JP" dirty="0" smtClean="0"/>
              <a:t>for each location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get similarity</a:t>
            </a:r>
          </a:p>
          <a:p>
            <a:pPr lvl="1"/>
            <a:r>
              <a:rPr lang="en-US" altLang="ja-JP" dirty="0" smtClean="0"/>
              <a:t>for each overlapping pixel</a:t>
            </a:r>
          </a:p>
          <a:p>
            <a:pPr lvl="2"/>
            <a:r>
              <a:rPr lang="en-US" altLang="ja-JP" dirty="0" smtClean="0"/>
              <a:t>subtract and square</a:t>
            </a:r>
          </a:p>
          <a:p>
            <a:pPr lvl="2"/>
            <a:r>
              <a:rPr lang="en-US" altLang="ja-JP" dirty="0" smtClean="0"/>
              <a:t>sum them all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214546" y="1285860"/>
          <a:ext cx="4306887" cy="857250"/>
        </p:xfrm>
        <a:graphic>
          <a:graphicData uri="http://schemas.openxmlformats.org/presentationml/2006/ole">
            <p:oleObj spid="_x0000_s51202" name="Equation" r:id="rId3" imgW="2616120" imgH="520560" progId="Equation.3">
              <p:embed/>
            </p:oleObj>
          </a:graphicData>
        </a:graphic>
      </p:graphicFrame>
      <p:pic>
        <p:nvPicPr>
          <p:cNvPr id="7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28599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角丸四角形 8"/>
          <p:cNvSpPr/>
          <p:nvPr/>
        </p:nvSpPr>
        <p:spPr>
          <a:xfrm>
            <a:off x="5357818" y="357187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rot="5400000" flipH="1" flipV="1">
            <a:off x="6215074" y="3357562"/>
            <a:ext cx="285752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 template over image</a:t>
            </a:r>
          </a:p>
          <a:p>
            <a:r>
              <a:rPr lang="en-US" altLang="ja-JP" dirty="0" smtClean="0"/>
              <a:t>for each location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get similarity</a:t>
            </a:r>
          </a:p>
          <a:p>
            <a:pPr lvl="1"/>
            <a:r>
              <a:rPr lang="en-US" altLang="ja-JP" dirty="0" smtClean="0"/>
              <a:t>for each overlapping pixel</a:t>
            </a:r>
          </a:p>
          <a:p>
            <a:pPr lvl="2"/>
            <a:r>
              <a:rPr lang="en-US" altLang="ja-JP" dirty="0" smtClean="0"/>
              <a:t>subtract and square</a:t>
            </a:r>
          </a:p>
          <a:p>
            <a:pPr lvl="2"/>
            <a:r>
              <a:rPr lang="en-US" altLang="ja-JP" dirty="0" smtClean="0"/>
              <a:t>sum them all</a:t>
            </a:r>
          </a:p>
          <a:p>
            <a:r>
              <a:rPr lang="en-US" altLang="ja-JP" dirty="0" smtClean="0"/>
              <a:t>(1-0)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=1</a:t>
            </a:r>
          </a:p>
          <a:p>
            <a:r>
              <a:rPr lang="en-US" altLang="ja-JP" dirty="0" smtClean="0"/>
              <a:t>Sum: 1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214546" y="1285860"/>
          <a:ext cx="4306887" cy="857250"/>
        </p:xfrm>
        <a:graphic>
          <a:graphicData uri="http://schemas.openxmlformats.org/presentationml/2006/ole">
            <p:oleObj spid="_x0000_s52226" name="Equation" r:id="rId3" imgW="2616120" imgH="520560" progId="Equation.3">
              <p:embed/>
            </p:oleObj>
          </a:graphicData>
        </a:graphic>
      </p:graphicFrame>
      <p:pic>
        <p:nvPicPr>
          <p:cNvPr id="7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28599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角丸四角形 8"/>
          <p:cNvSpPr/>
          <p:nvPr/>
        </p:nvSpPr>
        <p:spPr>
          <a:xfrm>
            <a:off x="5357818" y="357187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rot="5400000" flipH="1" flipV="1">
            <a:off x="6215074" y="3357562"/>
            <a:ext cx="285752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5357818" y="3571876"/>
            <a:ext cx="357190" cy="35719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6429388" y="2285992"/>
            <a:ext cx="357190" cy="35719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template matching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given a sample image section (template)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find closest match in another image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Move template over image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 template over image</a:t>
            </a:r>
          </a:p>
          <a:p>
            <a:r>
              <a:rPr lang="en-US" altLang="ja-JP" dirty="0" smtClean="0"/>
              <a:t>for each location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get similarity</a:t>
            </a:r>
          </a:p>
          <a:p>
            <a:pPr lvl="1"/>
            <a:r>
              <a:rPr lang="en-US" altLang="ja-JP" dirty="0" smtClean="0"/>
              <a:t>for each overlapping pixel</a:t>
            </a:r>
          </a:p>
          <a:p>
            <a:pPr lvl="2"/>
            <a:r>
              <a:rPr lang="en-US" altLang="ja-JP" dirty="0" smtClean="0"/>
              <a:t>subtract and square</a:t>
            </a:r>
          </a:p>
          <a:p>
            <a:pPr lvl="2"/>
            <a:r>
              <a:rPr lang="en-US" altLang="ja-JP" dirty="0" smtClean="0"/>
              <a:t>sum them all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Sum: 1+0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214546" y="1285860"/>
          <a:ext cx="4306887" cy="857250"/>
        </p:xfrm>
        <a:graphic>
          <a:graphicData uri="http://schemas.openxmlformats.org/presentationml/2006/ole">
            <p:oleObj spid="_x0000_s53250" name="Equation" r:id="rId3" imgW="2616120" imgH="520560" progId="Equation.3">
              <p:embed/>
            </p:oleObj>
          </a:graphicData>
        </a:graphic>
      </p:graphicFrame>
      <p:pic>
        <p:nvPicPr>
          <p:cNvPr id="7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28599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角丸四角形 8"/>
          <p:cNvSpPr/>
          <p:nvPr/>
        </p:nvSpPr>
        <p:spPr>
          <a:xfrm>
            <a:off x="5357818" y="357187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rot="5400000" flipH="1" flipV="1">
            <a:off x="6215074" y="3357562"/>
            <a:ext cx="285752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5643570" y="3571876"/>
            <a:ext cx="357190" cy="35719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6763718" y="2285992"/>
            <a:ext cx="357190" cy="35719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 template over image</a:t>
            </a:r>
          </a:p>
          <a:p>
            <a:r>
              <a:rPr lang="en-US" altLang="ja-JP" dirty="0" smtClean="0"/>
              <a:t>for each location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get similarity</a:t>
            </a:r>
          </a:p>
          <a:p>
            <a:pPr lvl="1"/>
            <a:r>
              <a:rPr lang="en-US" altLang="ja-JP" dirty="0" smtClean="0"/>
              <a:t>for each overlapping pixel</a:t>
            </a:r>
          </a:p>
          <a:p>
            <a:pPr lvl="2"/>
            <a:r>
              <a:rPr lang="en-US" altLang="ja-JP" dirty="0" smtClean="0"/>
              <a:t>subtract and square</a:t>
            </a:r>
          </a:p>
          <a:p>
            <a:pPr lvl="2"/>
            <a:r>
              <a:rPr lang="en-US" altLang="ja-JP" dirty="0" smtClean="0"/>
              <a:t>sum them all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Sum: 1+0+1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214546" y="1285860"/>
          <a:ext cx="4306887" cy="857250"/>
        </p:xfrm>
        <a:graphic>
          <a:graphicData uri="http://schemas.openxmlformats.org/presentationml/2006/ole">
            <p:oleObj spid="_x0000_s54274" name="Equation" r:id="rId3" imgW="2616120" imgH="520560" progId="Equation.3">
              <p:embed/>
            </p:oleObj>
          </a:graphicData>
        </a:graphic>
      </p:graphicFrame>
      <p:pic>
        <p:nvPicPr>
          <p:cNvPr id="7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28599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角丸四角形 8"/>
          <p:cNvSpPr/>
          <p:nvPr/>
        </p:nvSpPr>
        <p:spPr>
          <a:xfrm>
            <a:off x="5357818" y="357187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rot="5400000" flipH="1" flipV="1">
            <a:off x="6215074" y="3357562"/>
            <a:ext cx="285752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6056958" y="3571876"/>
            <a:ext cx="357190" cy="35719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072330" y="2285992"/>
            <a:ext cx="357190" cy="35719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 template over image</a:t>
            </a:r>
          </a:p>
          <a:p>
            <a:r>
              <a:rPr lang="en-US" altLang="ja-JP" dirty="0" smtClean="0"/>
              <a:t>for each location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get similarity</a:t>
            </a:r>
          </a:p>
          <a:p>
            <a:pPr lvl="1"/>
            <a:r>
              <a:rPr lang="en-US" altLang="ja-JP" dirty="0" smtClean="0"/>
              <a:t>for each overlapping pixel</a:t>
            </a:r>
          </a:p>
          <a:p>
            <a:pPr lvl="2"/>
            <a:r>
              <a:rPr lang="en-US" altLang="ja-JP" dirty="0" smtClean="0"/>
              <a:t>subtract and square</a:t>
            </a:r>
          </a:p>
          <a:p>
            <a:pPr lvl="2"/>
            <a:r>
              <a:rPr lang="en-US" altLang="ja-JP" dirty="0" smtClean="0"/>
              <a:t>sum them all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Sum: 1+0+1+1+0+0+0+0+0</a:t>
            </a:r>
          </a:p>
          <a:p>
            <a:pPr lvl="1">
              <a:buNone/>
            </a:pPr>
            <a:r>
              <a:rPr lang="en-US" altLang="ja-JP" dirty="0" smtClean="0"/>
              <a:t>= 3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214546" y="1285860"/>
          <a:ext cx="4306887" cy="857250"/>
        </p:xfrm>
        <a:graphic>
          <a:graphicData uri="http://schemas.openxmlformats.org/presentationml/2006/ole">
            <p:oleObj spid="_x0000_s55298" name="Equation" r:id="rId3" imgW="2616120" imgH="520560" progId="Equation.3">
              <p:embed/>
            </p:oleObj>
          </a:graphicData>
        </a:graphic>
      </p:graphicFrame>
      <p:pic>
        <p:nvPicPr>
          <p:cNvPr id="7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28599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角丸四角形 8"/>
          <p:cNvSpPr/>
          <p:nvPr/>
        </p:nvSpPr>
        <p:spPr>
          <a:xfrm>
            <a:off x="5357818" y="357187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rot="5400000" flipH="1" flipV="1">
            <a:off x="6215074" y="3357562"/>
            <a:ext cx="285752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円/楕円 9"/>
          <p:cNvSpPr/>
          <p:nvPr/>
        </p:nvSpPr>
        <p:spPr>
          <a:xfrm>
            <a:off x="6041718" y="4230058"/>
            <a:ext cx="357190" cy="35719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円/楕円 10"/>
          <p:cNvSpPr/>
          <p:nvPr/>
        </p:nvSpPr>
        <p:spPr>
          <a:xfrm>
            <a:off x="7072330" y="2928934"/>
            <a:ext cx="357190" cy="357190"/>
          </a:xfrm>
          <a:prstGeom prst="ellipse">
            <a:avLst/>
          </a:prstGeom>
          <a:noFill/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 template over image</a:t>
            </a:r>
          </a:p>
          <a:p>
            <a:r>
              <a:rPr lang="en-US" altLang="ja-JP" dirty="0" smtClean="0"/>
              <a:t>for each location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get similarity</a:t>
            </a:r>
          </a:p>
          <a:p>
            <a:pPr lvl="1"/>
            <a:r>
              <a:rPr lang="en-US" altLang="ja-JP" dirty="0" smtClean="0"/>
              <a:t>for each overlapping pixel</a:t>
            </a:r>
          </a:p>
          <a:p>
            <a:pPr lvl="2"/>
            <a:r>
              <a:rPr lang="en-US" altLang="ja-JP" dirty="0" smtClean="0"/>
              <a:t>subtract and square</a:t>
            </a:r>
          </a:p>
          <a:p>
            <a:pPr lvl="2"/>
            <a:r>
              <a:rPr lang="en-US" altLang="ja-JP" dirty="0" smtClean="0"/>
              <a:t>sum them all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Sum: 0+0+0+0+0+0+0+0+0</a:t>
            </a:r>
          </a:p>
          <a:p>
            <a:pPr lvl="1">
              <a:buNone/>
            </a:pPr>
            <a:r>
              <a:rPr lang="en-US" altLang="ja-JP" dirty="0" smtClean="0"/>
              <a:t>= 0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214546" y="1285860"/>
          <a:ext cx="4306887" cy="857250"/>
        </p:xfrm>
        <a:graphic>
          <a:graphicData uri="http://schemas.openxmlformats.org/presentationml/2006/ole">
            <p:oleObj spid="_x0000_s56322" name="Equation" r:id="rId3" imgW="2616120" imgH="520560" progId="Equation.3">
              <p:embed/>
            </p:oleObj>
          </a:graphicData>
        </a:graphic>
      </p:graphicFrame>
      <p:pic>
        <p:nvPicPr>
          <p:cNvPr id="7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28599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角丸四角形 8"/>
          <p:cNvSpPr/>
          <p:nvPr/>
        </p:nvSpPr>
        <p:spPr>
          <a:xfrm>
            <a:off x="6036968" y="392906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rot="16200000" flipV="1">
            <a:off x="6179355" y="3536157"/>
            <a:ext cx="642942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move template over image</a:t>
            </a:r>
          </a:p>
          <a:p>
            <a:r>
              <a:rPr lang="en-US" altLang="ja-JP" dirty="0" smtClean="0"/>
              <a:t>for each location</a:t>
            </a:r>
            <a:r>
              <a:rPr lang="en-US" altLang="ja-JP" dirty="0" smtClean="0"/>
              <a:t> </a:t>
            </a:r>
            <a:r>
              <a:rPr lang="en-US" altLang="ja-JP" dirty="0" smtClean="0"/>
              <a:t>get similarity</a:t>
            </a:r>
          </a:p>
          <a:p>
            <a:pPr lvl="1"/>
            <a:r>
              <a:rPr lang="en-US" altLang="ja-JP" dirty="0" smtClean="0"/>
              <a:t>for each overlapping pixel</a:t>
            </a:r>
          </a:p>
          <a:p>
            <a:pPr lvl="2"/>
            <a:r>
              <a:rPr lang="en-US" altLang="ja-JP" dirty="0" smtClean="0"/>
              <a:t>subtract and square</a:t>
            </a:r>
          </a:p>
          <a:p>
            <a:pPr lvl="2"/>
            <a:r>
              <a:rPr lang="en-US" altLang="ja-JP" dirty="0" smtClean="0"/>
              <a:t>sum them all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Sum: 1+0+0+0+1+1+1+0+0</a:t>
            </a:r>
          </a:p>
          <a:p>
            <a:pPr lvl="1">
              <a:buNone/>
            </a:pPr>
            <a:r>
              <a:rPr lang="en-US" altLang="ja-JP" dirty="0" smtClean="0"/>
              <a:t>= 4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214546" y="1285860"/>
          <a:ext cx="4306887" cy="857250"/>
        </p:xfrm>
        <a:graphic>
          <a:graphicData uri="http://schemas.openxmlformats.org/presentationml/2006/ole">
            <p:oleObj spid="_x0000_s58370" name="Equation" r:id="rId3" imgW="2616120" imgH="520560" progId="Equation.3">
              <p:embed/>
            </p:oleObj>
          </a:graphicData>
        </a:graphic>
      </p:graphicFrame>
      <p:pic>
        <p:nvPicPr>
          <p:cNvPr id="7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228599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角丸四角形 8"/>
          <p:cNvSpPr/>
          <p:nvPr/>
        </p:nvSpPr>
        <p:spPr>
          <a:xfrm>
            <a:off x="5357818" y="5286388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/>
          <p:nvPr/>
        </p:nvCxnSpPr>
        <p:spPr>
          <a:xfrm rot="5400000" flipH="1" flipV="1">
            <a:off x="5179223" y="4036223"/>
            <a:ext cx="2000264" cy="50006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similarity metrics…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</p:txBody>
      </p:sp>
      <p:pic>
        <p:nvPicPr>
          <p:cNvPr id="7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643182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8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1142984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9" name="角丸四角形 8"/>
          <p:cNvSpPr/>
          <p:nvPr/>
        </p:nvSpPr>
        <p:spPr>
          <a:xfrm>
            <a:off x="3000364" y="2643182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2" name="直線矢印コネクタ 11"/>
          <p:cNvCxnSpPr>
            <a:stCxn id="9" idx="1"/>
          </p:cNvCxnSpPr>
          <p:nvPr/>
        </p:nvCxnSpPr>
        <p:spPr>
          <a:xfrm rot="10800000">
            <a:off x="2428860" y="3143248"/>
            <a:ext cx="571504" cy="228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071670" y="292893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3714744" y="3000372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5" name="直線矢印コネクタ 14"/>
          <p:cNvCxnSpPr>
            <a:stCxn id="14" idx="1"/>
          </p:cNvCxnSpPr>
          <p:nvPr/>
        </p:nvCxnSpPr>
        <p:spPr>
          <a:xfrm rot="10800000" flipV="1">
            <a:off x="2500298" y="3523294"/>
            <a:ext cx="1214446" cy="2628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2143108" y="364331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0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3000364" y="4357694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9" name="直線矢印コネクタ 18"/>
          <p:cNvCxnSpPr>
            <a:stCxn id="18" idx="1"/>
          </p:cNvCxnSpPr>
          <p:nvPr/>
        </p:nvCxnSpPr>
        <p:spPr>
          <a:xfrm rot="10800000" flipV="1">
            <a:off x="2428860" y="4880616"/>
            <a:ext cx="571504" cy="1200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0" name="テキスト ボックス 19"/>
          <p:cNvSpPr txBox="1"/>
          <p:nvPr/>
        </p:nvSpPr>
        <p:spPr>
          <a:xfrm>
            <a:off x="2071670" y="485776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4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problems...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slow! squares and square roots</a:t>
            </a:r>
          </a:p>
        </p:txBody>
      </p:sp>
      <p:graphicFrame>
        <p:nvGraphicFramePr>
          <p:cNvPr id="60419" name="Object 3"/>
          <p:cNvGraphicFramePr>
            <a:graphicFrameLocks noChangeAspect="1"/>
          </p:cNvGraphicFramePr>
          <p:nvPr/>
        </p:nvGraphicFramePr>
        <p:xfrm>
          <a:off x="2786050" y="1214422"/>
          <a:ext cx="3348037" cy="714375"/>
        </p:xfrm>
        <a:graphic>
          <a:graphicData uri="http://schemas.openxmlformats.org/presentationml/2006/ole">
            <p:oleObj spid="_x0000_s60419" name="Equation" r:id="rId3" imgW="190476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problems...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slow! squares and square roots</a:t>
            </a:r>
          </a:p>
          <a:p>
            <a:r>
              <a:rPr lang="en-US" altLang="ja-JP" dirty="0" smtClean="0"/>
              <a:t>very subject to noise</a:t>
            </a:r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786063" y="1214438"/>
          <a:ext cx="3348037" cy="714375"/>
        </p:xfrm>
        <a:graphic>
          <a:graphicData uri="http://schemas.openxmlformats.org/presentationml/2006/ole">
            <p:oleObj spid="_x0000_s61443" name="Equation" r:id="rId3" imgW="190476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problems...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slow! squares and square roots</a:t>
            </a:r>
          </a:p>
          <a:p>
            <a:r>
              <a:rPr lang="en-US" altLang="ja-JP" dirty="0" smtClean="0"/>
              <a:t>very subject to noise</a:t>
            </a:r>
          </a:p>
          <a:p>
            <a:pPr lvl="1"/>
            <a:r>
              <a:rPr lang="en-US" altLang="ja-JP" dirty="0" smtClean="0"/>
              <a:t>say, yellow= intensity 8</a:t>
            </a:r>
          </a:p>
          <a:p>
            <a:pPr lvl="1"/>
            <a:r>
              <a:rPr lang="en-US" altLang="ja-JP" dirty="0" smtClean="0"/>
              <a:t>difference becomes huge!</a:t>
            </a:r>
          </a:p>
        </p:txBody>
      </p:sp>
      <p:pic>
        <p:nvPicPr>
          <p:cNvPr id="5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21610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7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3180" y="228599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8" name="角丸四角形 7"/>
          <p:cNvSpPr/>
          <p:nvPr/>
        </p:nvSpPr>
        <p:spPr>
          <a:xfrm>
            <a:off x="6000760" y="3929066"/>
            <a:ext cx="1035362" cy="1045844"/>
          </a:xfrm>
          <a:prstGeom prst="round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11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9" name="直線矢印コネクタ 8"/>
          <p:cNvCxnSpPr/>
          <p:nvPr/>
        </p:nvCxnSpPr>
        <p:spPr>
          <a:xfrm rot="16200000" flipV="1">
            <a:off x="6143147" y="3536157"/>
            <a:ext cx="642942" cy="1428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正方形/長方形 9"/>
          <p:cNvSpPr/>
          <p:nvPr/>
        </p:nvSpPr>
        <p:spPr>
          <a:xfrm>
            <a:off x="6684680" y="3913826"/>
            <a:ext cx="356200" cy="33813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2467" name="Object 3"/>
          <p:cNvGraphicFramePr>
            <a:graphicFrameLocks noChangeAspect="1"/>
          </p:cNvGraphicFramePr>
          <p:nvPr/>
        </p:nvGraphicFramePr>
        <p:xfrm>
          <a:off x="2786063" y="1214438"/>
          <a:ext cx="3348037" cy="714375"/>
        </p:xfrm>
        <a:graphic>
          <a:graphicData uri="http://schemas.openxmlformats.org/presentationml/2006/ole">
            <p:oleObj spid="_x0000_s62467" name="Equation" r:id="rId5" imgW="190476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solutions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403367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slow! squares and square roots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786063" y="1214438"/>
          <a:ext cx="3348037" cy="714375"/>
        </p:xfrm>
        <a:graphic>
          <a:graphicData uri="http://schemas.openxmlformats.org/presentationml/2006/ole">
            <p:oleObj spid="_x0000_s63492" name="Equation" r:id="rId3" imgW="1904760" imgH="4060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06" y="2214554"/>
            <a:ext cx="1181108" cy="1181108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403367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slow! squares and square roots</a:t>
            </a:r>
          </a:p>
          <a:p>
            <a:pPr lvl="1"/>
            <a:r>
              <a:rPr lang="en-US" altLang="ja-JP" dirty="0" smtClean="0"/>
              <a:t>use distance squared</a:t>
            </a:r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786063" y="1214438"/>
          <a:ext cx="3348037" cy="714375"/>
        </p:xfrm>
        <a:graphic>
          <a:graphicData uri="http://schemas.openxmlformats.org/presentationml/2006/ole">
            <p:oleObj spid="_x0000_s64514" name="Equation" r:id="rId3" imgW="1904760" imgH="406080" progId="Equation.3">
              <p:embed/>
            </p:oleObj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4786314" y="2571744"/>
          <a:ext cx="3724981" cy="714380"/>
        </p:xfrm>
        <a:graphic>
          <a:graphicData uri="http://schemas.openxmlformats.org/presentationml/2006/ole">
            <p:oleObj spid="_x0000_s64515" name="Equation" r:id="rId4" imgW="1854000" imgH="355320" progId="Equation.3">
              <p:embed/>
            </p:oleObj>
          </a:graphicData>
        </a:graphic>
      </p:graphicFrame>
      <p:sp>
        <p:nvSpPr>
          <p:cNvPr id="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dirty="0" smtClean="0"/>
              <a:t>solutions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solutions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403367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slow! squares and square roots</a:t>
            </a:r>
          </a:p>
          <a:p>
            <a:pPr lvl="1"/>
            <a:r>
              <a:rPr lang="en-US" altLang="ja-JP" dirty="0" smtClean="0"/>
              <a:t>use distance squared</a:t>
            </a:r>
          </a:p>
          <a:p>
            <a:pPr lvl="1"/>
            <a:r>
              <a:rPr lang="en-US" altLang="ja-JP" dirty="0" smtClean="0"/>
              <a:t>notice... expand, and..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786063" y="1214438"/>
          <a:ext cx="3348037" cy="714375"/>
        </p:xfrm>
        <a:graphic>
          <a:graphicData uri="http://schemas.openxmlformats.org/presentationml/2006/ole">
            <p:oleObj spid="_x0000_s65538" name="Equation" r:id="rId3" imgW="1904760" imgH="406080" progId="Equation.3">
              <p:embed/>
            </p:oleObj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4786313" y="2643182"/>
          <a:ext cx="3724981" cy="714380"/>
        </p:xfrm>
        <a:graphic>
          <a:graphicData uri="http://schemas.openxmlformats.org/presentationml/2006/ole">
            <p:oleObj spid="_x0000_s65539" name="Equation" r:id="rId4" imgW="1854000" imgH="35532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14282" y="3786190"/>
          <a:ext cx="8827696" cy="714380"/>
        </p:xfrm>
        <a:graphic>
          <a:graphicData uri="http://schemas.openxmlformats.org/presentationml/2006/ole">
            <p:oleObj spid="_x0000_s65540" name="Equation" r:id="rId5" imgW="43941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solutions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403367"/>
            <a:ext cx="8401080" cy="4525963"/>
          </a:xfrm>
        </p:spPr>
        <p:txBody>
          <a:bodyPr/>
          <a:lstStyle/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slow! squares and square roots</a:t>
            </a:r>
          </a:p>
          <a:p>
            <a:pPr lvl="1"/>
            <a:r>
              <a:rPr lang="en-US" altLang="ja-JP" dirty="0" smtClean="0"/>
              <a:t>use distance squared</a:t>
            </a:r>
          </a:p>
          <a:p>
            <a:pPr lvl="1"/>
            <a:r>
              <a:rPr lang="en-US" altLang="ja-JP" dirty="0" smtClean="0"/>
              <a:t>notice... expand, and..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constant values do not change between regions/pixels</a:t>
            </a:r>
          </a:p>
          <a:p>
            <a:pPr lvl="2"/>
            <a:r>
              <a:rPr lang="en-US" altLang="ja-JP" dirty="0" smtClean="0"/>
              <a:t>why is this important?</a:t>
            </a:r>
          </a:p>
          <a:p>
            <a:pPr lvl="1">
              <a:buNone/>
            </a:pPr>
            <a:endParaRPr lang="en-US" altLang="ja-JP" dirty="0" smtClean="0"/>
          </a:p>
        </p:txBody>
      </p:sp>
      <p:graphicFrame>
        <p:nvGraphicFramePr>
          <p:cNvPr id="63492" name="Object 4"/>
          <p:cNvGraphicFramePr>
            <a:graphicFrameLocks noChangeAspect="1"/>
          </p:cNvGraphicFramePr>
          <p:nvPr/>
        </p:nvGraphicFramePr>
        <p:xfrm>
          <a:off x="2786063" y="1214438"/>
          <a:ext cx="3348037" cy="714375"/>
        </p:xfrm>
        <a:graphic>
          <a:graphicData uri="http://schemas.openxmlformats.org/presentationml/2006/ole">
            <p:oleObj spid="_x0000_s66562" name="Equation" r:id="rId3" imgW="1904760" imgH="406080" progId="Equation.3">
              <p:embed/>
            </p:oleObj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/>
        </p:nvGraphicFramePr>
        <p:xfrm>
          <a:off x="4786313" y="2643182"/>
          <a:ext cx="3724981" cy="714380"/>
        </p:xfrm>
        <a:graphic>
          <a:graphicData uri="http://schemas.openxmlformats.org/presentationml/2006/ole">
            <p:oleObj spid="_x0000_s66563" name="Equation" r:id="rId4" imgW="1854000" imgH="35532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214282" y="3786190"/>
          <a:ext cx="8827696" cy="714380"/>
        </p:xfrm>
        <a:graphic>
          <a:graphicData uri="http://schemas.openxmlformats.org/presentationml/2006/ole">
            <p:oleObj spid="_x0000_s66564" name="Equation" r:id="rId5" imgW="43941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solutions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28596" y="1214422"/>
            <a:ext cx="8401080" cy="4525963"/>
          </a:xfrm>
        </p:spPr>
        <p:txBody>
          <a:bodyPr/>
          <a:lstStyle/>
          <a:p>
            <a:pPr lvl="1"/>
            <a:r>
              <a:rPr lang="en-US" altLang="ja-JP" dirty="0" smtClean="0"/>
              <a:t>constant values do not change between regions/pixels</a:t>
            </a:r>
          </a:p>
          <a:p>
            <a:pPr lvl="1"/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316304" y="2214554"/>
          <a:ext cx="8827696" cy="714380"/>
        </p:xfrm>
        <a:graphic>
          <a:graphicData uri="http://schemas.openxmlformats.org/presentationml/2006/ole">
            <p:oleObj spid="_x0000_s67588" name="Equation" r:id="rId3" imgW="4394160" imgH="3553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solutions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28596" y="1214422"/>
            <a:ext cx="8401080" cy="4525963"/>
          </a:xfrm>
        </p:spPr>
        <p:txBody>
          <a:bodyPr/>
          <a:lstStyle/>
          <a:p>
            <a:pPr lvl="1"/>
            <a:r>
              <a:rPr lang="en-US" altLang="ja-JP" dirty="0" smtClean="0"/>
              <a:t>constant values do not change between regions/pixels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              (template portion squared) is constant because the template doesn’t change</a:t>
            </a:r>
            <a:endParaRPr lang="en-US" altLang="ja-JP" dirty="0" smtClean="0"/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316304" y="2214554"/>
          <a:ext cx="8827696" cy="714380"/>
        </p:xfrm>
        <a:graphic>
          <a:graphicData uri="http://schemas.openxmlformats.org/presentationml/2006/ole">
            <p:oleObj spid="_x0000_s69634" name="Equation" r:id="rId3" imgW="4394160" imgH="355320" progId="Equation.3">
              <p:embed/>
            </p:oleObj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285852" y="3214686"/>
          <a:ext cx="1119196" cy="428628"/>
        </p:xfrm>
        <a:graphic>
          <a:graphicData uri="http://schemas.openxmlformats.org/presentationml/2006/ole">
            <p:oleObj spid="_x0000_s69636" name="Equation" r:id="rId4" imgW="596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solutions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28596" y="1214422"/>
            <a:ext cx="8401080" cy="4525963"/>
          </a:xfrm>
        </p:spPr>
        <p:txBody>
          <a:bodyPr/>
          <a:lstStyle/>
          <a:p>
            <a:pPr lvl="1"/>
            <a:r>
              <a:rPr lang="en-US" altLang="ja-JP" dirty="0" smtClean="0"/>
              <a:t>constant values do not change between regions/pixels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              (template portion squared) is constant because the template doesn’t change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          (image portion squared) is approximately constant IF…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316304" y="2214554"/>
          <a:ext cx="8827696" cy="714380"/>
        </p:xfrm>
        <a:graphic>
          <a:graphicData uri="http://schemas.openxmlformats.org/presentationml/2006/ole">
            <p:oleObj spid="_x0000_s70658" name="Equation" r:id="rId3" imgW="4394160" imgH="355320" progId="Equation.3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1316016" y="4143380"/>
          <a:ext cx="755654" cy="400052"/>
        </p:xfrm>
        <a:graphic>
          <a:graphicData uri="http://schemas.openxmlformats.org/presentationml/2006/ole">
            <p:oleObj spid="_x0000_s70659" name="Equation" r:id="rId4" imgW="431640" imgH="228600" progId="Equation.3">
              <p:embed/>
            </p:oleObj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285852" y="3214686"/>
          <a:ext cx="1119196" cy="428628"/>
        </p:xfrm>
        <a:graphic>
          <a:graphicData uri="http://schemas.openxmlformats.org/presentationml/2006/ole">
            <p:oleObj spid="_x0000_s70660" name="Equation" r:id="rId5" imgW="596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solutions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28596" y="1214422"/>
            <a:ext cx="8401080" cy="4525963"/>
          </a:xfrm>
        </p:spPr>
        <p:txBody>
          <a:bodyPr/>
          <a:lstStyle/>
          <a:p>
            <a:pPr lvl="1"/>
            <a:r>
              <a:rPr lang="en-US" altLang="ja-JP" dirty="0" smtClean="0"/>
              <a:t>constant values do not change between regions/pixels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              (template portion squared) is constant because the template doesn’t change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          (image portion squared) is approximately constant IF…</a:t>
            </a:r>
          </a:p>
          <a:p>
            <a:pPr lvl="2"/>
            <a:r>
              <a:rPr lang="en-US" altLang="ja-JP" dirty="0" smtClean="0"/>
              <a:t>the template brightness is similar throughout the image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316304" y="2214554"/>
          <a:ext cx="8827696" cy="714380"/>
        </p:xfrm>
        <a:graphic>
          <a:graphicData uri="http://schemas.openxmlformats.org/presentationml/2006/ole">
            <p:oleObj spid="_x0000_s71682" name="Equation" r:id="rId3" imgW="4394160" imgH="355320" progId="Equation.3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1316016" y="4143380"/>
          <a:ext cx="755654" cy="400052"/>
        </p:xfrm>
        <a:graphic>
          <a:graphicData uri="http://schemas.openxmlformats.org/presentationml/2006/ole">
            <p:oleObj spid="_x0000_s71683" name="Equation" r:id="rId4" imgW="431640" imgH="228600" progId="Equation.3">
              <p:embed/>
            </p:oleObj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285852" y="3214686"/>
          <a:ext cx="1119196" cy="428628"/>
        </p:xfrm>
        <a:graphic>
          <a:graphicData uri="http://schemas.openxmlformats.org/presentationml/2006/ole">
            <p:oleObj spid="_x0000_s71684" name="Equation" r:id="rId5" imgW="596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solutions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28596" y="1214422"/>
            <a:ext cx="8401080" cy="4525963"/>
          </a:xfrm>
        </p:spPr>
        <p:txBody>
          <a:bodyPr/>
          <a:lstStyle/>
          <a:p>
            <a:pPr lvl="1"/>
            <a:r>
              <a:rPr lang="en-US" altLang="ja-JP" dirty="0" smtClean="0"/>
              <a:t>constant values do not change between regions/pixels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              (template portion squared) is constant because the template doesn’t change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          (image portion squared) is approximately constant IF…</a:t>
            </a:r>
          </a:p>
          <a:p>
            <a:pPr lvl="2"/>
            <a:r>
              <a:rPr lang="en-US" altLang="ja-JP" dirty="0" smtClean="0"/>
              <a:t>the template brightness is similar throughout the image</a:t>
            </a:r>
          </a:p>
          <a:p>
            <a:pPr lvl="2"/>
            <a:r>
              <a:rPr lang="en-US" altLang="ja-JP" dirty="0" smtClean="0"/>
              <a:t>when does this fail?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316304" y="2214554"/>
          <a:ext cx="8827696" cy="714380"/>
        </p:xfrm>
        <a:graphic>
          <a:graphicData uri="http://schemas.openxmlformats.org/presentationml/2006/ole">
            <p:oleObj spid="_x0000_s72706" name="Equation" r:id="rId3" imgW="4394160" imgH="355320" progId="Equation.3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1316016" y="4143380"/>
          <a:ext cx="755654" cy="400052"/>
        </p:xfrm>
        <a:graphic>
          <a:graphicData uri="http://schemas.openxmlformats.org/presentationml/2006/ole">
            <p:oleObj spid="_x0000_s72707" name="Equation" r:id="rId4" imgW="431640" imgH="228600" progId="Equation.3">
              <p:embed/>
            </p:oleObj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285852" y="3214686"/>
          <a:ext cx="1119196" cy="428628"/>
        </p:xfrm>
        <a:graphic>
          <a:graphicData uri="http://schemas.openxmlformats.org/presentationml/2006/ole">
            <p:oleObj spid="_x0000_s72708" name="Equation" r:id="rId5" imgW="5968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solutions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28596" y="1071546"/>
            <a:ext cx="8401080" cy="4525963"/>
          </a:xfrm>
        </p:spPr>
        <p:txBody>
          <a:bodyPr/>
          <a:lstStyle/>
          <a:p>
            <a:pPr lvl="1"/>
            <a:r>
              <a:rPr lang="en-US" altLang="ja-JP" dirty="0" smtClean="0"/>
              <a:t>constant values do not change between regions/pixels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               (template portion squared) is constant because the template doesn’t change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          (image portion squared) is approximately constant IF…</a:t>
            </a:r>
          </a:p>
          <a:p>
            <a:pPr lvl="2"/>
            <a:r>
              <a:rPr lang="en-US" altLang="ja-JP" dirty="0" smtClean="0"/>
              <a:t>the template brightness is similar throughout the image</a:t>
            </a:r>
          </a:p>
          <a:p>
            <a:pPr lvl="2"/>
            <a:r>
              <a:rPr lang="en-US" altLang="ja-JP" dirty="0" smtClean="0"/>
              <a:t>when does this fail?</a:t>
            </a:r>
          </a:p>
          <a:p>
            <a:r>
              <a:rPr lang="en-US" altLang="ja-JP" dirty="0" smtClean="0"/>
              <a:t>new similarity metric</a:t>
            </a:r>
          </a:p>
          <a:p>
            <a:pPr>
              <a:buNone/>
            </a:pPr>
            <a:r>
              <a:rPr lang="en-US" altLang="ja-JP" dirty="0" smtClean="0"/>
              <a:t>                                                        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316304" y="1928802"/>
          <a:ext cx="8827696" cy="714380"/>
        </p:xfrm>
        <a:graphic>
          <a:graphicData uri="http://schemas.openxmlformats.org/presentationml/2006/ole">
            <p:oleObj spid="_x0000_s73730" name="Equation" r:id="rId3" imgW="4394160" imgH="355320" progId="Equation.3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1316016" y="3529014"/>
          <a:ext cx="755654" cy="400052"/>
        </p:xfrm>
        <a:graphic>
          <a:graphicData uri="http://schemas.openxmlformats.org/presentationml/2006/ole">
            <p:oleObj spid="_x0000_s73731" name="Equation" r:id="rId4" imgW="431640" imgH="228600" progId="Equation.3">
              <p:embed/>
            </p:oleObj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285852" y="2571744"/>
          <a:ext cx="1119196" cy="428628"/>
        </p:xfrm>
        <a:graphic>
          <a:graphicData uri="http://schemas.openxmlformats.org/presentationml/2006/ole">
            <p:oleObj spid="_x0000_s73732" name="Equation" r:id="rId5" imgW="596880" imgH="228600" progId="Equation.3">
              <p:embed/>
            </p:oleObj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73733" name="Equation" r:id="rId6" imgW="914400" imgH="215640" progId="Equation.3">
              <p:embed/>
            </p:oleObj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1637750" y="5857892"/>
          <a:ext cx="3434316" cy="785818"/>
        </p:xfrm>
        <a:graphic>
          <a:graphicData uri="http://schemas.openxmlformats.org/presentationml/2006/ole">
            <p:oleObj spid="_x0000_s73734" name="Equation" r:id="rId7" imgW="149832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solutions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428596" y="1071546"/>
            <a:ext cx="8401080" cy="4525963"/>
          </a:xfrm>
        </p:spPr>
        <p:txBody>
          <a:bodyPr/>
          <a:lstStyle/>
          <a:p>
            <a:pPr lvl="1"/>
            <a:r>
              <a:rPr lang="en-US" altLang="ja-JP" dirty="0" smtClean="0"/>
              <a:t>constant values do not change between regions/pixels</a:t>
            </a:r>
          </a:p>
          <a:p>
            <a:pPr lvl="1">
              <a:buNone/>
            </a:pPr>
            <a:endParaRPr lang="en-US" altLang="ja-JP" dirty="0" smtClean="0"/>
          </a:p>
          <a:p>
            <a:pPr lvl="1"/>
            <a:r>
              <a:rPr lang="en-US" altLang="ja-JP" dirty="0" smtClean="0"/>
              <a:t>               (template portion squared) is constant because the template doesn’t change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           (image portion squared) is approximately constant IF…</a:t>
            </a:r>
          </a:p>
          <a:p>
            <a:pPr lvl="2"/>
            <a:r>
              <a:rPr lang="en-US" altLang="ja-JP" dirty="0" smtClean="0"/>
              <a:t>the template brightness is similar throughout the image</a:t>
            </a:r>
          </a:p>
          <a:p>
            <a:pPr lvl="2"/>
            <a:r>
              <a:rPr lang="en-US" altLang="ja-JP" dirty="0" smtClean="0"/>
              <a:t>when does this fail?</a:t>
            </a:r>
          </a:p>
          <a:p>
            <a:r>
              <a:rPr lang="en-US" altLang="ja-JP" dirty="0" smtClean="0"/>
              <a:t>new similarity metric</a:t>
            </a:r>
          </a:p>
          <a:p>
            <a:pPr>
              <a:buNone/>
            </a:pPr>
            <a:r>
              <a:rPr lang="en-US" altLang="ja-JP" dirty="0" smtClean="0"/>
              <a:t>                                                          cross correlation</a:t>
            </a:r>
          </a:p>
        </p:txBody>
      </p:sp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316304" y="1928802"/>
          <a:ext cx="8827696" cy="714380"/>
        </p:xfrm>
        <a:graphic>
          <a:graphicData uri="http://schemas.openxmlformats.org/presentationml/2006/ole">
            <p:oleObj spid="_x0000_s74754" name="Equation" r:id="rId3" imgW="4394160" imgH="355320" progId="Equation.3">
              <p:embed/>
            </p:oleObj>
          </a:graphicData>
        </a:graphic>
      </p:graphicFrame>
      <p:graphicFrame>
        <p:nvGraphicFramePr>
          <p:cNvPr id="7" name="オブジェクト 6"/>
          <p:cNvGraphicFramePr>
            <a:graphicFrameLocks noChangeAspect="1"/>
          </p:cNvGraphicFramePr>
          <p:nvPr/>
        </p:nvGraphicFramePr>
        <p:xfrm>
          <a:off x="1316016" y="3529014"/>
          <a:ext cx="755654" cy="400052"/>
        </p:xfrm>
        <a:graphic>
          <a:graphicData uri="http://schemas.openxmlformats.org/presentationml/2006/ole">
            <p:oleObj spid="_x0000_s74755" name="Equation" r:id="rId4" imgW="431640" imgH="228600" progId="Equation.3">
              <p:embed/>
            </p:oleObj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285852" y="2571744"/>
          <a:ext cx="1119196" cy="428628"/>
        </p:xfrm>
        <a:graphic>
          <a:graphicData uri="http://schemas.openxmlformats.org/presentationml/2006/ole">
            <p:oleObj spid="_x0000_s74756" name="Equation" r:id="rId5" imgW="596880" imgH="228600" progId="Equation.3">
              <p:embed/>
            </p:oleObj>
          </a:graphicData>
        </a:graphic>
      </p:graphicFrame>
      <p:graphicFrame>
        <p:nvGraphicFramePr>
          <p:cNvPr id="9" name="オブジェクト 8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74757" name="Equation" r:id="rId6" imgW="914400" imgH="215640" progId="Equation.3">
              <p:embed/>
            </p:oleObj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1637750" y="5857892"/>
          <a:ext cx="3434316" cy="785818"/>
        </p:xfrm>
        <a:graphic>
          <a:graphicData uri="http://schemas.openxmlformats.org/presentationml/2006/ole">
            <p:oleObj spid="_x0000_s74758" name="Equation" r:id="rId7" imgW="149832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06" y="2214554"/>
            <a:ext cx="1181108" cy="1181108"/>
          </a:xfrm>
          <a:prstGeom prst="rect">
            <a:avLst/>
          </a:prstGeom>
          <a:solidFill>
            <a:schemeClr val="accent1"/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cross correlation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285720" y="1785926"/>
            <a:ext cx="4643470" cy="4214842"/>
          </a:xfrm>
        </p:spPr>
        <p:txBody>
          <a:bodyPr/>
          <a:lstStyle/>
          <a:p>
            <a:pPr lvl="1"/>
            <a:r>
              <a:rPr lang="en-US" altLang="ja-JP" dirty="0" smtClean="0"/>
              <a:t>fast!</a:t>
            </a: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2786050" y="1142984"/>
          <a:ext cx="3434316" cy="785818"/>
        </p:xfrm>
        <a:graphic>
          <a:graphicData uri="http://schemas.openxmlformats.org/presentationml/2006/ole">
            <p:oleObj spid="_x0000_s77826" name="Equation" r:id="rId3" imgW="1498320" imgH="342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cross correlation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285720" y="1785926"/>
            <a:ext cx="4643470" cy="4214842"/>
          </a:xfrm>
        </p:spPr>
        <p:txBody>
          <a:bodyPr/>
          <a:lstStyle/>
          <a:p>
            <a:pPr lvl="1"/>
            <a:r>
              <a:rPr lang="en-US" altLang="ja-JP" dirty="0" smtClean="0"/>
              <a:t>fast!</a:t>
            </a:r>
          </a:p>
          <a:p>
            <a:pPr lvl="1"/>
            <a:r>
              <a:rPr lang="en-US" altLang="ja-JP" dirty="0" smtClean="0"/>
              <a:t>maximal when identical</a:t>
            </a: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2786050" y="1142984"/>
          <a:ext cx="3434316" cy="785818"/>
        </p:xfrm>
        <a:graphic>
          <a:graphicData uri="http://schemas.openxmlformats.org/presentationml/2006/ole">
            <p:oleObj spid="_x0000_s76802" name="Equation" r:id="rId3" imgW="1498320" imgH="342720" progId="Equation.3">
              <p:embed/>
            </p:oleObj>
          </a:graphicData>
        </a:graphic>
      </p:graphicFrame>
      <p:pic>
        <p:nvPicPr>
          <p:cNvPr id="11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42461" y="192880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角丸四角形 12"/>
          <p:cNvSpPr/>
          <p:nvPr/>
        </p:nvSpPr>
        <p:spPr>
          <a:xfrm>
            <a:off x="5929322" y="357187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stCxn id="13" idx="1"/>
          </p:cNvCxnSpPr>
          <p:nvPr/>
        </p:nvCxnSpPr>
        <p:spPr>
          <a:xfrm rot="10800000">
            <a:off x="5357818" y="4071942"/>
            <a:ext cx="571504" cy="228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000628" y="38576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6643702" y="392906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stCxn id="16" idx="1"/>
          </p:cNvCxnSpPr>
          <p:nvPr/>
        </p:nvCxnSpPr>
        <p:spPr>
          <a:xfrm rot="10800000" flipV="1">
            <a:off x="5429256" y="4451988"/>
            <a:ext cx="1214446" cy="2628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072066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5929322" y="5286388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>
            <a:stCxn id="19" idx="1"/>
          </p:cNvCxnSpPr>
          <p:nvPr/>
        </p:nvCxnSpPr>
        <p:spPr>
          <a:xfrm rot="10800000" flipV="1">
            <a:off x="5357818" y="5809310"/>
            <a:ext cx="571504" cy="1200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000628" y="57864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cross correlation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285720" y="1785926"/>
            <a:ext cx="4643470" cy="4214842"/>
          </a:xfrm>
        </p:spPr>
        <p:txBody>
          <a:bodyPr/>
          <a:lstStyle/>
          <a:p>
            <a:pPr lvl="1"/>
            <a:r>
              <a:rPr lang="en-US" altLang="ja-JP" dirty="0" smtClean="0"/>
              <a:t>fast!</a:t>
            </a:r>
          </a:p>
          <a:p>
            <a:pPr lvl="1"/>
            <a:r>
              <a:rPr lang="en-US" altLang="ja-JP" dirty="0" smtClean="0"/>
              <a:t>maximal when identical</a:t>
            </a:r>
          </a:p>
          <a:p>
            <a:pPr lvl="1"/>
            <a:r>
              <a:rPr lang="en-US" altLang="ja-JP" dirty="0" smtClean="0"/>
              <a:t>Really?</a:t>
            </a:r>
          </a:p>
          <a:p>
            <a:pPr lvl="2">
              <a:buNone/>
            </a:pPr>
            <a:endParaRPr lang="en-US" altLang="ja-JP" dirty="0" smtClean="0"/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2786050" y="1142984"/>
          <a:ext cx="3434316" cy="785818"/>
        </p:xfrm>
        <a:graphic>
          <a:graphicData uri="http://schemas.openxmlformats.org/presentationml/2006/ole">
            <p:oleObj spid="_x0000_s78850" name="Equation" r:id="rId3" imgW="1498320" imgH="342720" progId="Equation.3">
              <p:embed/>
            </p:oleObj>
          </a:graphicData>
        </a:graphic>
      </p:graphicFrame>
      <p:pic>
        <p:nvPicPr>
          <p:cNvPr id="11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42461" y="192880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角丸四角形 12"/>
          <p:cNvSpPr/>
          <p:nvPr/>
        </p:nvSpPr>
        <p:spPr>
          <a:xfrm>
            <a:off x="5929322" y="357187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stCxn id="13" idx="1"/>
          </p:cNvCxnSpPr>
          <p:nvPr/>
        </p:nvCxnSpPr>
        <p:spPr>
          <a:xfrm rot="10800000">
            <a:off x="5357818" y="4071942"/>
            <a:ext cx="571504" cy="228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000628" y="38576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6643702" y="392906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stCxn id="16" idx="1"/>
          </p:cNvCxnSpPr>
          <p:nvPr/>
        </p:nvCxnSpPr>
        <p:spPr>
          <a:xfrm rot="10800000" flipV="1">
            <a:off x="5429256" y="4451988"/>
            <a:ext cx="1214446" cy="2628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072066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5929322" y="5286388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>
            <a:stCxn id="19" idx="1"/>
          </p:cNvCxnSpPr>
          <p:nvPr/>
        </p:nvCxnSpPr>
        <p:spPr>
          <a:xfrm rot="10800000" flipV="1">
            <a:off x="5357818" y="5809310"/>
            <a:ext cx="571504" cy="1200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000628" y="57864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cross correlation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285720" y="1785926"/>
            <a:ext cx="4643470" cy="4214842"/>
          </a:xfrm>
        </p:spPr>
        <p:txBody>
          <a:bodyPr/>
          <a:lstStyle/>
          <a:p>
            <a:pPr lvl="1"/>
            <a:r>
              <a:rPr lang="en-US" altLang="ja-JP" dirty="0" smtClean="0"/>
              <a:t>fast!</a:t>
            </a:r>
          </a:p>
          <a:p>
            <a:pPr lvl="1"/>
            <a:r>
              <a:rPr lang="en-US" altLang="ja-JP" dirty="0" smtClean="0"/>
              <a:t>maximal when identical</a:t>
            </a:r>
          </a:p>
          <a:p>
            <a:pPr lvl="1"/>
            <a:r>
              <a:rPr lang="en-US" altLang="ja-JP" dirty="0" smtClean="0"/>
              <a:t>Really?</a:t>
            </a:r>
          </a:p>
          <a:p>
            <a:pPr lvl="2"/>
            <a:r>
              <a:rPr lang="en-US" altLang="ja-JP" dirty="0" smtClean="0"/>
              <a:t>if I compare with solid black region, I also get 7.</a:t>
            </a:r>
          </a:p>
          <a:p>
            <a:pPr lvl="2"/>
            <a:r>
              <a:rPr lang="en-US" altLang="ja-JP" dirty="0" smtClean="0"/>
              <a:t>Why?</a:t>
            </a: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2786050" y="1142984"/>
          <a:ext cx="3434316" cy="785818"/>
        </p:xfrm>
        <a:graphic>
          <a:graphicData uri="http://schemas.openxmlformats.org/presentationml/2006/ole">
            <p:oleObj spid="_x0000_s79874" name="Equation" r:id="rId3" imgW="1498320" imgH="342720" progId="Equation.3">
              <p:embed/>
            </p:oleObj>
          </a:graphicData>
        </a:graphic>
      </p:graphicFrame>
      <p:pic>
        <p:nvPicPr>
          <p:cNvPr id="11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42461" y="192880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角丸四角形 12"/>
          <p:cNvSpPr/>
          <p:nvPr/>
        </p:nvSpPr>
        <p:spPr>
          <a:xfrm>
            <a:off x="5929322" y="357187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stCxn id="13" idx="1"/>
          </p:cNvCxnSpPr>
          <p:nvPr/>
        </p:nvCxnSpPr>
        <p:spPr>
          <a:xfrm rot="10800000">
            <a:off x="5357818" y="4071942"/>
            <a:ext cx="571504" cy="228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000628" y="38576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6643702" y="392906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stCxn id="16" idx="1"/>
          </p:cNvCxnSpPr>
          <p:nvPr/>
        </p:nvCxnSpPr>
        <p:spPr>
          <a:xfrm rot="10800000" flipV="1">
            <a:off x="5429256" y="4451988"/>
            <a:ext cx="1214446" cy="2628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072066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5929322" y="5286388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>
            <a:stCxn id="19" idx="1"/>
          </p:cNvCxnSpPr>
          <p:nvPr/>
        </p:nvCxnSpPr>
        <p:spPr>
          <a:xfrm rot="10800000" flipV="1">
            <a:off x="5357818" y="5809310"/>
            <a:ext cx="571504" cy="1200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000628" y="57864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eaLnBrk="1" hangingPunct="1">
              <a:defRPr/>
            </a:pPr>
            <a:r>
              <a:rPr lang="en-US" altLang="ja-JP" dirty="0" smtClean="0"/>
              <a:t>cross correlation</a:t>
            </a:r>
            <a:endParaRPr lang="ja-JP" altLang="en-US" dirty="0" smtClean="0"/>
          </a:p>
        </p:txBody>
      </p:sp>
      <p:sp>
        <p:nvSpPr>
          <p:cNvPr id="3075" name="コンテンツ プレースホルダ 4"/>
          <p:cNvSpPr>
            <a:spLocks noGrp="1"/>
          </p:cNvSpPr>
          <p:nvPr>
            <p:ph idx="1"/>
          </p:nvPr>
        </p:nvSpPr>
        <p:spPr>
          <a:xfrm>
            <a:off x="285720" y="1785926"/>
            <a:ext cx="4643470" cy="4214842"/>
          </a:xfrm>
        </p:spPr>
        <p:txBody>
          <a:bodyPr/>
          <a:lstStyle/>
          <a:p>
            <a:pPr lvl="1"/>
            <a:r>
              <a:rPr lang="en-US" altLang="ja-JP" dirty="0" smtClean="0"/>
              <a:t>fast!</a:t>
            </a:r>
          </a:p>
          <a:p>
            <a:pPr lvl="1"/>
            <a:r>
              <a:rPr lang="en-US" altLang="ja-JP" dirty="0" smtClean="0"/>
              <a:t>maximal when identical</a:t>
            </a:r>
          </a:p>
          <a:p>
            <a:pPr lvl="1"/>
            <a:r>
              <a:rPr lang="en-US" altLang="ja-JP" dirty="0" smtClean="0"/>
              <a:t>Really?</a:t>
            </a:r>
          </a:p>
          <a:p>
            <a:pPr lvl="2"/>
            <a:r>
              <a:rPr lang="en-US" altLang="ja-JP" dirty="0" smtClean="0"/>
              <a:t>if I compare with solid black region, I also get 7.</a:t>
            </a:r>
          </a:p>
          <a:p>
            <a:pPr lvl="2"/>
            <a:r>
              <a:rPr lang="en-US" altLang="ja-JP" dirty="0" smtClean="0"/>
              <a:t>Why?</a:t>
            </a:r>
          </a:p>
          <a:p>
            <a:pPr lvl="1"/>
            <a:r>
              <a:rPr lang="en-US" altLang="ja-JP" dirty="0" smtClean="0"/>
              <a:t>my assumption about near-constant image brightness is violated!</a:t>
            </a:r>
          </a:p>
          <a:p>
            <a:pPr lvl="1"/>
            <a:r>
              <a:rPr lang="en-US" altLang="ja-JP" dirty="0" smtClean="0"/>
              <a:t>less impact with larger templates, larger range</a:t>
            </a:r>
          </a:p>
        </p:txBody>
      </p:sp>
      <p:graphicFrame>
        <p:nvGraphicFramePr>
          <p:cNvPr id="10" name="オブジェクト 9"/>
          <p:cNvGraphicFramePr>
            <a:graphicFrameLocks noChangeAspect="1"/>
          </p:cNvGraphicFramePr>
          <p:nvPr/>
        </p:nvGraphicFramePr>
        <p:xfrm>
          <a:off x="2786050" y="1142984"/>
          <a:ext cx="3434316" cy="785818"/>
        </p:xfrm>
        <a:graphic>
          <a:graphicData uri="http://schemas.openxmlformats.org/presentationml/2006/ole">
            <p:oleObj spid="_x0000_s80898" name="Equation" r:id="rId3" imgW="1498320" imgH="342720" progId="Equation.3">
              <p:embed/>
            </p:oleObj>
          </a:graphicData>
        </a:graphic>
      </p:graphicFrame>
      <p:pic>
        <p:nvPicPr>
          <p:cNvPr id="11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571876"/>
            <a:ext cx="3071834" cy="307183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2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42461" y="1928802"/>
            <a:ext cx="1015753" cy="101575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3" name="角丸四角形 12"/>
          <p:cNvSpPr/>
          <p:nvPr/>
        </p:nvSpPr>
        <p:spPr>
          <a:xfrm>
            <a:off x="5929322" y="357187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直線矢印コネクタ 13"/>
          <p:cNvCxnSpPr>
            <a:stCxn id="13" idx="1"/>
          </p:cNvCxnSpPr>
          <p:nvPr/>
        </p:nvCxnSpPr>
        <p:spPr>
          <a:xfrm rot="10800000">
            <a:off x="5357818" y="4071942"/>
            <a:ext cx="571504" cy="2285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5000628" y="38576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4</a:t>
            </a:r>
            <a:endParaRPr kumimoji="1" lang="ja-JP" altLang="en-US" dirty="0"/>
          </a:p>
        </p:txBody>
      </p:sp>
      <p:sp>
        <p:nvSpPr>
          <p:cNvPr id="16" name="角丸四角形 15"/>
          <p:cNvSpPr/>
          <p:nvPr/>
        </p:nvSpPr>
        <p:spPr>
          <a:xfrm>
            <a:off x="6643702" y="3929066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7" name="直線矢印コネクタ 16"/>
          <p:cNvCxnSpPr>
            <a:stCxn id="16" idx="1"/>
          </p:cNvCxnSpPr>
          <p:nvPr/>
        </p:nvCxnSpPr>
        <p:spPr>
          <a:xfrm rot="10800000" flipV="1">
            <a:off x="5429256" y="4451988"/>
            <a:ext cx="1214446" cy="26289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5072066" y="457200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7</a:t>
            </a:r>
            <a:endParaRPr kumimoji="1" lang="ja-JP" altLang="en-US" dirty="0"/>
          </a:p>
        </p:txBody>
      </p:sp>
      <p:sp>
        <p:nvSpPr>
          <p:cNvPr id="19" name="角丸四角形 18"/>
          <p:cNvSpPr/>
          <p:nvPr/>
        </p:nvSpPr>
        <p:spPr>
          <a:xfrm>
            <a:off x="5929322" y="5286388"/>
            <a:ext cx="1035362" cy="1045844"/>
          </a:xfrm>
          <a:prstGeom prst="roundRect">
            <a:avLst/>
          </a:prstGeom>
          <a:solidFill>
            <a:schemeClr val="lt1"/>
          </a:solidFill>
          <a:ln>
            <a:noFill/>
          </a:ln>
          <a:effectLst>
            <a:outerShdw blurRad="50800" dist="38100" dir="2700000" algn="tl" rotWithShape="0">
              <a:schemeClr val="accent2">
                <a:lumMod val="75000"/>
                <a:alpha val="40000"/>
              </a:schemeClr>
            </a:outerShdw>
          </a:effectLst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>
            <a:stCxn id="19" idx="1"/>
          </p:cNvCxnSpPr>
          <p:nvPr/>
        </p:nvCxnSpPr>
        <p:spPr>
          <a:xfrm rot="10800000" flipV="1">
            <a:off x="5357818" y="5809310"/>
            <a:ext cx="571504" cy="12002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000628" y="578645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3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handout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handout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4525963"/>
          </a:xfrm>
        </p:spPr>
        <p:txBody>
          <a:bodyPr/>
          <a:lstStyle/>
          <a:p>
            <a:r>
              <a:rPr kumimoji="1" lang="en-US" altLang="ja-JP" dirty="0" smtClean="0"/>
              <a:t>Template</a:t>
            </a:r>
            <a:endParaRPr kumimoji="1" lang="en-US" altLang="ja-JP" sz="2400" dirty="0" smtClean="0"/>
          </a:p>
          <a:p>
            <a:pPr>
              <a:buNone/>
            </a:pPr>
            <a:r>
              <a:rPr lang="en-US" altLang="ja-JP" sz="2400" dirty="0" smtClean="0"/>
              <a:t> </a:t>
            </a:r>
            <a:r>
              <a:rPr lang="en-US" altLang="ja-JP" sz="2400" dirty="0" smtClean="0"/>
              <a:t>    </a:t>
            </a:r>
          </a:p>
          <a:p>
            <a:pPr>
              <a:buNone/>
            </a:pPr>
            <a:r>
              <a:rPr kumimoji="1" lang="en-US" altLang="ja-JP" dirty="0" smtClean="0"/>
              <a:t> </a:t>
            </a:r>
            <a:r>
              <a:rPr kumimoji="1" lang="en-US" altLang="ja-JP" dirty="0" smtClean="0"/>
              <a:t>   images                  euclid</a:t>
            </a:r>
            <a:r>
              <a:rPr kumimoji="1" lang="en-US" altLang="ja-JP" baseline="30000" dirty="0" smtClean="0"/>
              <a:t>2</a:t>
            </a:r>
            <a:r>
              <a:rPr kumimoji="1" lang="en-US" altLang="ja-JP" dirty="0" smtClean="0"/>
              <a:t>             cross correlation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500298" y="928670"/>
          <a:ext cx="1428759" cy="928695"/>
        </p:xfrm>
        <a:graphic>
          <a:graphicData uri="http://schemas.openxmlformats.org/drawingml/2006/table">
            <a:tbl>
              <a:tblPr/>
              <a:tblGrid>
                <a:gridCol w="476253"/>
                <a:gridCol w="476253"/>
                <a:gridCol w="476253"/>
              </a:tblGrid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2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642910" y="4643446"/>
          <a:ext cx="1928825" cy="1714510"/>
        </p:xfrm>
        <a:graphic>
          <a:graphicData uri="http://schemas.openxmlformats.org/drawingml/2006/table">
            <a:tbl>
              <a:tblPr/>
              <a:tblGrid>
                <a:gridCol w="385765"/>
                <a:gridCol w="385765"/>
                <a:gridCol w="385765"/>
                <a:gridCol w="385765"/>
                <a:gridCol w="385765"/>
              </a:tblGrid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2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3428992" y="4643448"/>
          <a:ext cx="1928825" cy="1714510"/>
        </p:xfrm>
        <a:graphic>
          <a:graphicData uri="http://schemas.openxmlformats.org/drawingml/2006/table">
            <a:tbl>
              <a:tblPr/>
              <a:tblGrid>
                <a:gridCol w="385765"/>
                <a:gridCol w="385765"/>
                <a:gridCol w="385765"/>
                <a:gridCol w="385765"/>
                <a:gridCol w="385765"/>
              </a:tblGrid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6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9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23</a:t>
                      </a:r>
                      <a:endParaRPr lang="en-US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6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800" kern="100" dirty="0" smtClean="0">
                          <a:latin typeface="Century"/>
                          <a:ea typeface="ＭＳ 明朝"/>
                          <a:cs typeface="Times New Roman"/>
                        </a:rPr>
                        <a:t>11</a:t>
                      </a:r>
                      <a:endParaRPr lang="en-US" sz="1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18</a:t>
                      </a:r>
                      <a:endParaRPr lang="en-US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10</a:t>
                      </a:r>
                      <a:endParaRPr lang="en-US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28</a:t>
                      </a:r>
                      <a:endParaRPr lang="en-US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44</a:t>
                      </a:r>
                      <a:endParaRPr lang="en-US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857885" y="2500308"/>
          <a:ext cx="1928825" cy="1714510"/>
        </p:xfrm>
        <a:graphic>
          <a:graphicData uri="http://schemas.openxmlformats.org/drawingml/2006/table">
            <a:tbl>
              <a:tblPr/>
              <a:tblGrid>
                <a:gridCol w="385765"/>
                <a:gridCol w="385765"/>
                <a:gridCol w="385765"/>
                <a:gridCol w="385765"/>
                <a:gridCol w="385765"/>
              </a:tblGrid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7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3428993" y="2500306"/>
          <a:ext cx="1928825" cy="1714510"/>
        </p:xfrm>
        <a:graphic>
          <a:graphicData uri="http://schemas.openxmlformats.org/drawingml/2006/table">
            <a:tbl>
              <a:tblPr/>
              <a:tblGrid>
                <a:gridCol w="385765"/>
                <a:gridCol w="385765"/>
                <a:gridCol w="385765"/>
                <a:gridCol w="385765"/>
                <a:gridCol w="385765"/>
              </a:tblGrid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6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6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5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5857885" y="4714886"/>
          <a:ext cx="1928825" cy="1714510"/>
        </p:xfrm>
        <a:graphic>
          <a:graphicData uri="http://schemas.openxmlformats.org/drawingml/2006/table">
            <a:tbl>
              <a:tblPr/>
              <a:tblGrid>
                <a:gridCol w="385765"/>
                <a:gridCol w="385765"/>
                <a:gridCol w="385765"/>
                <a:gridCol w="385765"/>
                <a:gridCol w="385765"/>
              </a:tblGrid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10</a:t>
                      </a:r>
                      <a:endParaRPr lang="en-US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7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3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9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9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latin typeface="Century"/>
                          <a:ea typeface="ＭＳ 明朝"/>
                          <a:cs typeface="Times New Roman"/>
                        </a:rPr>
                        <a:t>14</a:t>
                      </a:r>
                      <a:endParaRPr lang="en-US" sz="16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4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x</a:t>
                      </a:r>
                      <a:endParaRPr lang="en-US" sz="2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642910" y="2571744"/>
          <a:ext cx="1928825" cy="1714510"/>
        </p:xfrm>
        <a:graphic>
          <a:graphicData uri="http://schemas.openxmlformats.org/drawingml/2006/table">
            <a:tbl>
              <a:tblPr/>
              <a:tblGrid>
                <a:gridCol w="385765"/>
                <a:gridCol w="385765"/>
                <a:gridCol w="385765"/>
                <a:gridCol w="385765"/>
                <a:gridCol w="385765"/>
              </a:tblGrid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>
                          <a:latin typeface="Century"/>
                          <a:ea typeface="ＭＳ 明朝"/>
                          <a:cs typeface="Times New Roman"/>
                        </a:rPr>
                        <a:t>0</a:t>
                      </a:r>
                      <a:endParaRPr lang="ja-JP" sz="1400" kern="10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latin typeface="Century"/>
                          <a:ea typeface="ＭＳ 明朝"/>
                          <a:cs typeface="Times New Roman"/>
                        </a:rPr>
                        <a:t>1</a:t>
                      </a:r>
                      <a:endParaRPr lang="ja-JP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about this noise problem??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normalize! </a:t>
            </a:r>
          </a:p>
          <a:p>
            <a:r>
              <a:rPr lang="en-US" altLang="ja-JP" dirty="0" smtClean="0"/>
              <a:t>normalized cross correlation</a:t>
            </a:r>
          </a:p>
          <a:p>
            <a:endParaRPr kumimoji="1" lang="en-US" altLang="ja-JP" dirty="0" smtClean="0"/>
          </a:p>
          <a:p>
            <a:r>
              <a:rPr lang="en-US" altLang="ja-JP" dirty="0" smtClean="0"/>
              <a:t>next lab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45059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214554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14942" y="2214554"/>
            <a:ext cx="3571900" cy="3571900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5564512" y="2556805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2214554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14942" y="2214554"/>
            <a:ext cx="3571900" cy="3571900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5564512" y="2556805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85918" y="2214554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正方形/長方形 10"/>
          <p:cNvSpPr/>
          <p:nvPr/>
        </p:nvSpPr>
        <p:spPr>
          <a:xfrm>
            <a:off x="5956204" y="2571744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14942" y="2214554"/>
            <a:ext cx="3571900" cy="3571900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5564512" y="2556805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2214554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正方形/長方形 10"/>
          <p:cNvSpPr/>
          <p:nvPr/>
        </p:nvSpPr>
        <p:spPr>
          <a:xfrm>
            <a:off x="5956204" y="2571744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357950" y="2571744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move template over image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5058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214554"/>
            <a:ext cx="3571900" cy="35719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6" name="Picture 2" descr="C:\Users\ジム\Desktop\TA\lab-oct30\image.png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214942" y="2214554"/>
            <a:ext cx="3571900" cy="3571900"/>
          </a:xfrm>
          <a:prstGeom prst="rect">
            <a:avLst/>
          </a:prstGeom>
          <a:solidFill>
            <a:srgbClr val="000000">
              <a:alpha val="40000"/>
            </a:srgbClr>
          </a:solidFill>
          <a:ln>
            <a:solidFill>
              <a:schemeClr val="tx1"/>
            </a:solidFill>
          </a:ln>
        </p:spPr>
      </p:pic>
      <p:sp>
        <p:nvSpPr>
          <p:cNvPr id="7" name="テキスト ボックス 6"/>
          <p:cNvSpPr txBox="1"/>
          <p:nvPr/>
        </p:nvSpPr>
        <p:spPr>
          <a:xfrm>
            <a:off x="571472" y="6215082"/>
            <a:ext cx="44133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 smtClean="0"/>
              <a:t>Calculate similarity at this point</a:t>
            </a:r>
            <a:endParaRPr kumimoji="1" lang="ja-JP" altLang="en-US" sz="2400" dirty="0"/>
          </a:p>
        </p:txBody>
      </p:sp>
      <p:sp>
        <p:nvSpPr>
          <p:cNvPr id="9" name="正方形/長方形 8"/>
          <p:cNvSpPr/>
          <p:nvPr/>
        </p:nvSpPr>
        <p:spPr>
          <a:xfrm>
            <a:off x="5564512" y="2556805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Picture 3" descr="C:\Users\ジム\Desktop\TA\lab-oct30\templa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4533908"/>
            <a:ext cx="1181108" cy="118110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1" name="正方形/長方形 10"/>
          <p:cNvSpPr/>
          <p:nvPr/>
        </p:nvSpPr>
        <p:spPr>
          <a:xfrm>
            <a:off x="5956204" y="2571744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6357950" y="2571744"/>
            <a:ext cx="503664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643570" y="3610277"/>
            <a:ext cx="285752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………..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944826" y="4926641"/>
            <a:ext cx="51488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</a:t>
            </a:r>
            <a:r>
              <a:rPr lang="en-US" altLang="ja-JP" sz="2400" b="1" baseline="-2500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</a:t>
            </a:r>
            <a:endParaRPr lang="ja-JP" altLang="en-US" sz="2400" b="1" baseline="-250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6710</TotalTime>
  <Words>1026</Words>
  <Application>Microsoft Office PowerPoint</Application>
  <PresentationFormat>画面に合わせる (4:3)</PresentationFormat>
  <Paragraphs>430</Paragraphs>
  <Slides>47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47</vt:i4>
      </vt:variant>
    </vt:vector>
  </HeadingPairs>
  <TitlesOfParts>
    <vt:vector size="52" baseType="lpstr">
      <vt:lpstr>Arial</vt:lpstr>
      <vt:lpstr>ＭＳ Ｐゴシック</vt:lpstr>
      <vt:lpstr>Calibri</vt:lpstr>
      <vt:lpstr>Office テーマ</vt:lpstr>
      <vt:lpstr>Microsoft Equation 3.0</vt:lpstr>
      <vt:lpstr>Lab Nov 1st</vt:lpstr>
      <vt:lpstr>template matching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move template over image</vt:lpstr>
      <vt:lpstr>template matching</vt:lpstr>
      <vt:lpstr>similarity metrics…</vt:lpstr>
      <vt:lpstr>similarity metrics…</vt:lpstr>
      <vt:lpstr>similarity metrics…</vt:lpstr>
      <vt:lpstr>similarity metrics…</vt:lpstr>
      <vt:lpstr>similarity metrics…</vt:lpstr>
      <vt:lpstr>similarity metrics…</vt:lpstr>
      <vt:lpstr>similarity metrics…</vt:lpstr>
      <vt:lpstr>similarity metrics…</vt:lpstr>
      <vt:lpstr>similarity metrics…</vt:lpstr>
      <vt:lpstr>similarity metrics…</vt:lpstr>
      <vt:lpstr>similarity metrics…</vt:lpstr>
      <vt:lpstr>similarity metrics…</vt:lpstr>
      <vt:lpstr>similarity metrics…</vt:lpstr>
      <vt:lpstr>similarity metrics…</vt:lpstr>
      <vt:lpstr>problems...</vt:lpstr>
      <vt:lpstr>problems...</vt:lpstr>
      <vt:lpstr>problems...</vt:lpstr>
      <vt:lpstr>solutions</vt:lpstr>
      <vt:lpstr>solutions</vt:lpstr>
      <vt:lpstr>solutions</vt:lpstr>
      <vt:lpstr>solutions</vt:lpstr>
      <vt:lpstr>solutions</vt:lpstr>
      <vt:lpstr>solutions</vt:lpstr>
      <vt:lpstr>solutions</vt:lpstr>
      <vt:lpstr>solutions</vt:lpstr>
      <vt:lpstr>solutions</vt:lpstr>
      <vt:lpstr>solutions</vt:lpstr>
      <vt:lpstr>solutions</vt:lpstr>
      <vt:lpstr>cross correlation</vt:lpstr>
      <vt:lpstr>cross correlation</vt:lpstr>
      <vt:lpstr>cross correlation</vt:lpstr>
      <vt:lpstr>cross correlation</vt:lpstr>
      <vt:lpstr>cross correlation</vt:lpstr>
      <vt:lpstr>handout</vt:lpstr>
      <vt:lpstr>handout</vt:lpstr>
      <vt:lpstr>what about this noise problem??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Sept 24</dc:title>
  <dc:creator>jim</dc:creator>
  <cp:lastModifiedBy>jim</cp:lastModifiedBy>
  <cp:revision>63</cp:revision>
  <dcterms:created xsi:type="dcterms:W3CDTF">2007-09-25T02:39:21Z</dcterms:created>
  <dcterms:modified xsi:type="dcterms:W3CDTF">2007-11-02T03:36:43Z</dcterms:modified>
</cp:coreProperties>
</file>