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364" r:id="rId4"/>
    <p:sldId id="365" r:id="rId5"/>
    <p:sldId id="366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4" r:id="rId22"/>
    <p:sldId id="383" r:id="rId23"/>
    <p:sldId id="385" r:id="rId24"/>
    <p:sldId id="386" r:id="rId25"/>
    <p:sldId id="387" r:id="rId26"/>
    <p:sldId id="389" r:id="rId27"/>
    <p:sldId id="390" r:id="rId2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  <a:srgbClr val="000000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7002" autoAdjust="0"/>
  </p:normalViewPr>
  <p:slideViewPr>
    <p:cSldViewPr>
      <p:cViewPr>
        <p:scale>
          <a:sx n="75" d="100"/>
          <a:sy n="75" d="100"/>
        </p:scale>
        <p:origin x="-35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Lab Nov 8th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  <a:endParaRPr kumimoji="1" lang="ja-JP" altLang="en-US" sz="28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  <a:endParaRPr kumimoji="1" lang="ja-JP" altLang="en-US" sz="28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円/楕円 31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endParaRPr kumimoji="1" lang="en-US" altLang="ja-JP" sz="2400" dirty="0" smtClean="0"/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/楕円 26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r>
              <a:rPr kumimoji="1" lang="en-US" altLang="ja-JP" sz="2400" dirty="0" smtClean="0"/>
              <a:t>repeat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r>
              <a:rPr kumimoji="1" lang="en-US" altLang="ja-JP" sz="2400" dirty="0" smtClean="0"/>
              <a:t>repeat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r>
              <a:rPr kumimoji="1" lang="en-US" altLang="ja-JP" sz="2400" dirty="0" smtClean="0"/>
              <a:t>repeat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r>
              <a:rPr kumimoji="1" lang="en-US" altLang="ja-JP" sz="2400" dirty="0" smtClean="0"/>
              <a:t>repeat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r>
              <a:rPr kumimoji="1" lang="en-US" altLang="ja-JP" sz="2400" dirty="0" smtClean="0"/>
              <a:t>repeat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072198" y="4929198"/>
            <a:ext cx="900022" cy="57600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>
            <a:spLocks noChangeAspect="1"/>
          </p:cNvSpPr>
          <p:nvPr/>
        </p:nvSpPr>
        <p:spPr>
          <a:xfrm>
            <a:off x="7958258" y="5214950"/>
            <a:ext cx="900022" cy="57600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</a:p>
          <a:p>
            <a:r>
              <a:rPr lang="en-US" altLang="ja-JP" sz="2800" dirty="0" smtClean="0"/>
              <a:t>Compare template with image…</a:t>
            </a:r>
          </a:p>
          <a:p>
            <a:pPr lvl="1"/>
            <a:r>
              <a:rPr kumimoji="1" lang="en-US" altLang="ja-JP" sz="2400" dirty="0" smtClean="0"/>
              <a:t>Look at </a:t>
            </a:r>
            <a:r>
              <a:rPr kumimoji="1" lang="en-US" altLang="ja-JP" sz="2400" dirty="0" err="1" smtClean="0"/>
              <a:t>subregions</a:t>
            </a:r>
            <a:r>
              <a:rPr kumimoji="1" lang="en-US" altLang="ja-JP" sz="2400" dirty="0" smtClean="0"/>
              <a:t> only using next</a:t>
            </a:r>
          </a:p>
          <a:p>
            <a:pPr lvl="1">
              <a:buNone/>
            </a:pPr>
            <a:r>
              <a:rPr kumimoji="1" lang="en-US" altLang="ja-JP" sz="2400" dirty="0" smtClean="0"/>
              <a:t>    template</a:t>
            </a:r>
          </a:p>
          <a:p>
            <a:pPr lvl="1"/>
            <a:r>
              <a:rPr kumimoji="1" lang="en-US" altLang="ja-JP" sz="2400" dirty="0" smtClean="0"/>
              <a:t>repeat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302472" y="5048006"/>
            <a:ext cx="484106" cy="30982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958258" y="5214950"/>
            <a:ext cx="900022" cy="576000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5614998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Only smallest image, and circled regions, were searched</a:t>
            </a:r>
          </a:p>
          <a:p>
            <a:endParaRPr lang="en-US" altLang="ja-JP" sz="2800" dirty="0" smtClean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302472" y="5048006"/>
            <a:ext cx="484106" cy="30982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958258" y="5214950"/>
            <a:ext cx="900022" cy="576000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template matching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altLang="ja-JP" dirty="0" smtClean="0"/>
              <a:t>Problem</a:t>
            </a:r>
          </a:p>
          <a:p>
            <a:pPr lvl="1"/>
            <a:r>
              <a:rPr lang="en-US" altLang="ja-JP" dirty="0" smtClean="0"/>
              <a:t>Search over entire image</a:t>
            </a:r>
          </a:p>
          <a:p>
            <a:pPr lvl="2"/>
            <a:r>
              <a:rPr lang="en-US" altLang="ja-JP" dirty="0" smtClean="0"/>
              <a:t>If image / template are large, slow</a:t>
            </a:r>
          </a:p>
          <a:p>
            <a:pPr lvl="2"/>
            <a:r>
              <a:rPr lang="en-US" altLang="ja-JP" dirty="0" smtClean="0"/>
              <a:t>|template|*|image| pixel comparisons</a:t>
            </a:r>
          </a:p>
          <a:p>
            <a:pPr lvl="1"/>
            <a:r>
              <a:rPr lang="en-US" altLang="ja-JP" dirty="0" smtClean="0"/>
              <a:t>Rotation invariance</a:t>
            </a:r>
          </a:p>
          <a:p>
            <a:pPr lvl="1"/>
            <a:r>
              <a:rPr lang="en-US" altLang="ja-JP" dirty="0" smtClean="0"/>
              <a:t>Size invariance</a:t>
            </a:r>
          </a:p>
          <a:p>
            <a:pPr lvl="1"/>
            <a:r>
              <a:rPr lang="en-US" altLang="ja-JP" dirty="0" smtClean="0"/>
              <a:t>many cases – very slow!!!</a:t>
            </a:r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also true for other image processing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5614998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Only smallest image, and circled regions, were searched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similar technique can be done for any filter – low quality on</a:t>
            </a:r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sz="2800" dirty="0" smtClean="0"/>
              <a:t>   low-res version, then high</a:t>
            </a:r>
          </a:p>
          <a:p>
            <a:pPr>
              <a:buNone/>
            </a:pPr>
            <a:r>
              <a:rPr kumimoji="1" lang="en-US" altLang="ja-JP" sz="2800" dirty="0" smtClean="0"/>
              <a:t> </a:t>
            </a:r>
            <a:r>
              <a:rPr kumimoji="1" lang="en-US" altLang="ja-JP" sz="2800" dirty="0" smtClean="0"/>
              <a:t>   on limited regions</a:t>
            </a:r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302472" y="5048006"/>
            <a:ext cx="484106" cy="30982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958258" y="5214950"/>
            <a:ext cx="900022" cy="576000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5614998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Only smallest image, and circled regions, were searched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similar technique can be done for any filter – low quality on</a:t>
            </a:r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sz="2800" dirty="0" smtClean="0"/>
              <a:t>   low-res version, then high</a:t>
            </a:r>
          </a:p>
          <a:p>
            <a:pPr>
              <a:buNone/>
            </a:pPr>
            <a:r>
              <a:rPr kumimoji="1" lang="en-US" altLang="ja-JP" sz="2800" dirty="0" smtClean="0"/>
              <a:t> </a:t>
            </a:r>
            <a:r>
              <a:rPr kumimoji="1" lang="en-US" altLang="ja-JP" sz="2800" dirty="0" smtClean="0"/>
              <a:t>   on limited regions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What kinds of problems </a:t>
            </a:r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does this introduce?</a:t>
            </a:r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302472" y="5048006"/>
            <a:ext cx="484106" cy="30982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958258" y="5214950"/>
            <a:ext cx="900022" cy="576000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5614998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Only smallest image, and circled regions, were searched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similar technique can be done for any filter – low quality on</a:t>
            </a:r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sz="2800" dirty="0" smtClean="0"/>
              <a:t>   low-res version, then high</a:t>
            </a:r>
          </a:p>
          <a:p>
            <a:pPr>
              <a:buNone/>
            </a:pPr>
            <a:r>
              <a:rPr kumimoji="1" lang="en-US" altLang="ja-JP" sz="2800" dirty="0" smtClean="0"/>
              <a:t> </a:t>
            </a:r>
            <a:r>
              <a:rPr kumimoji="1" lang="en-US" altLang="ja-JP" sz="2800" dirty="0" smtClean="0"/>
              <a:t>   on limited regions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What kinds of problems </a:t>
            </a:r>
          </a:p>
          <a:p>
            <a:pPr>
              <a:buNone/>
            </a:pPr>
            <a:r>
              <a:rPr lang="en-US" altLang="ja-JP" sz="2800" dirty="0" smtClean="0"/>
              <a:t> </a:t>
            </a:r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does this introduce?	</a:t>
            </a:r>
          </a:p>
          <a:p>
            <a:pPr lvl="1"/>
            <a:r>
              <a:rPr lang="en-US" altLang="ja-JP" sz="2000" dirty="0" smtClean="0"/>
              <a:t>Miss at early level could ruin the</a:t>
            </a:r>
          </a:p>
          <a:p>
            <a:pPr lvl="1">
              <a:buNone/>
            </a:pPr>
            <a:r>
              <a:rPr kumimoji="1" lang="en-US" altLang="ja-JP" sz="2000" dirty="0" smtClean="0"/>
              <a:t> </a:t>
            </a:r>
            <a:r>
              <a:rPr kumimoji="1" lang="en-US" altLang="ja-JP" sz="2000" dirty="0" smtClean="0"/>
              <a:t>    detection</a:t>
            </a:r>
            <a:endParaRPr kumimoji="1" lang="en-US" altLang="ja-JP" sz="1600" dirty="0" smtClean="0"/>
          </a:p>
          <a:p>
            <a:pPr lvl="1">
              <a:buNone/>
            </a:pPr>
            <a:endParaRPr kumimoji="1" lang="ja-JP" altLang="en-US" sz="24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sp>
        <p:nvSpPr>
          <p:cNvPr id="18" name="円/楕円 17"/>
          <p:cNvSpPr/>
          <p:nvPr/>
        </p:nvSpPr>
        <p:spPr>
          <a:xfrm>
            <a:off x="7000892" y="857232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358082" y="1142984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7358082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7000892" y="11067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118368" y="954389"/>
            <a:ext cx="7143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7013592" y="1561191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7484472" y="18723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>
            <a:spLocks noChangeAspect="1"/>
          </p:cNvSpPr>
          <p:nvPr/>
        </p:nvSpPr>
        <p:spPr>
          <a:xfrm>
            <a:off x="7454920" y="1584312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>
            <a:spLocks noChangeAspect="1"/>
          </p:cNvSpPr>
          <p:nvPr/>
        </p:nvSpPr>
        <p:spPr>
          <a:xfrm>
            <a:off x="6702440" y="1897743"/>
            <a:ext cx="180000" cy="11519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>
            <a:spLocks noChangeAspect="1"/>
          </p:cNvSpPr>
          <p:nvPr/>
        </p:nvSpPr>
        <p:spPr>
          <a:xfrm>
            <a:off x="6811244" y="2640941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>
            <a:spLocks noChangeAspect="1"/>
          </p:cNvSpPr>
          <p:nvPr/>
        </p:nvSpPr>
        <p:spPr>
          <a:xfrm>
            <a:off x="7765338" y="2714620"/>
            <a:ext cx="450000" cy="287993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>
            <a:spLocks noChangeAspect="1"/>
          </p:cNvSpPr>
          <p:nvPr/>
        </p:nvSpPr>
        <p:spPr>
          <a:xfrm>
            <a:off x="6302472" y="5048006"/>
            <a:ext cx="484106" cy="309820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6643702" y="1285860"/>
            <a:ext cx="180000" cy="115197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>
            <a:spLocks noChangeAspect="1"/>
          </p:cNvSpPr>
          <p:nvPr/>
        </p:nvSpPr>
        <p:spPr>
          <a:xfrm>
            <a:off x="7812110" y="3286124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>
            <a:spLocks noChangeAspect="1"/>
          </p:cNvSpPr>
          <p:nvPr/>
        </p:nvSpPr>
        <p:spPr>
          <a:xfrm>
            <a:off x="6193702" y="3355321"/>
            <a:ext cx="450000" cy="287993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>
            <a:spLocks noChangeAspect="1"/>
          </p:cNvSpPr>
          <p:nvPr/>
        </p:nvSpPr>
        <p:spPr>
          <a:xfrm>
            <a:off x="7958258" y="5214950"/>
            <a:ext cx="900022" cy="576000"/>
          </a:xfrm>
          <a:prstGeom prst="ellipse">
            <a:avLst/>
          </a:prstGeom>
          <a:solidFill>
            <a:srgbClr val="00B0F0">
              <a:alpha val="2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br>
              <a:rPr kumimoji="1" lang="en-US" altLang="ja-JP" dirty="0" smtClean="0"/>
            </a:br>
            <a:r>
              <a:rPr lang="en-US" altLang="ja-JP" dirty="0" smtClean="0"/>
              <a:t>how to make pyramid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Just take every 2</a:t>
            </a:r>
            <a:r>
              <a:rPr kumimoji="1" lang="en-US" altLang="ja-JP" baseline="30000" dirty="0" smtClean="0"/>
              <a:t>L</a:t>
            </a:r>
            <a:r>
              <a:rPr kumimoji="1" lang="en-US" altLang="ja-JP" dirty="0" smtClean="0"/>
              <a:t> pixel..</a:t>
            </a:r>
          </a:p>
          <a:p>
            <a:r>
              <a:rPr lang="en-US" altLang="ja-JP" dirty="0" smtClean="0"/>
              <a:t>[ 0 1 4 6 7 2 5 1 2 1 1 ] </a:t>
            </a:r>
          </a:p>
          <a:p>
            <a:r>
              <a:rPr kumimoji="1" lang="en-US" altLang="ja-JP" dirty="0" smtClean="0"/>
              <a:t>[ 0 4 7 5 2 1 ]</a:t>
            </a:r>
          </a:p>
          <a:p>
            <a:r>
              <a:rPr lang="en-US" altLang="ja-JP" dirty="0" smtClean="0"/>
              <a:t>[ 0 7 2 ]</a:t>
            </a:r>
          </a:p>
          <a:p>
            <a:r>
              <a:rPr kumimoji="1" lang="en-US" altLang="ja-JP" dirty="0" smtClean="0"/>
              <a:t>[ 0 2]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br>
              <a:rPr kumimoji="1" lang="en-US" altLang="ja-JP" dirty="0" smtClean="0"/>
            </a:br>
            <a:r>
              <a:rPr lang="en-US" altLang="ja-JP" dirty="0" smtClean="0"/>
              <a:t>how to make pyramid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or every 3</a:t>
            </a:r>
            <a:r>
              <a:rPr kumimoji="1" lang="en-US" altLang="ja-JP" baseline="30000" dirty="0" smtClean="0"/>
              <a:t>L</a:t>
            </a:r>
            <a:r>
              <a:rPr kumimoji="1" lang="en-US" altLang="ja-JP" dirty="0" smtClean="0"/>
              <a:t> pixel.. Or X</a:t>
            </a:r>
            <a:r>
              <a:rPr kumimoji="1" lang="en-US" altLang="ja-JP" baseline="30000" dirty="0" smtClean="0"/>
              <a:t>L</a:t>
            </a:r>
            <a:endParaRPr kumimoji="1" lang="en-US" altLang="ja-JP" dirty="0" smtClean="0"/>
          </a:p>
          <a:p>
            <a:r>
              <a:rPr lang="en-US" altLang="ja-JP" dirty="0" smtClean="0"/>
              <a:t>[ 0 1 4 6 7 2 5 1 2 1 1 ] </a:t>
            </a:r>
          </a:p>
          <a:p>
            <a:r>
              <a:rPr kumimoji="1" lang="en-US" altLang="ja-JP" dirty="0" smtClean="0"/>
              <a:t>[ 0 6 5 1]</a:t>
            </a:r>
          </a:p>
          <a:p>
            <a:r>
              <a:rPr lang="en-US" altLang="ja-JP" dirty="0" smtClean="0"/>
              <a:t>[ 0 1 ]</a:t>
            </a:r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No extra memory required. Very fast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br>
              <a:rPr kumimoji="1" lang="en-US" altLang="ja-JP" dirty="0" smtClean="0"/>
            </a:br>
            <a:r>
              <a:rPr lang="en-US" altLang="ja-JP" dirty="0" smtClean="0"/>
              <a:t>how to make pyramid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or every 3</a:t>
            </a:r>
            <a:r>
              <a:rPr kumimoji="1" lang="en-US" altLang="ja-JP" baseline="30000" dirty="0" smtClean="0"/>
              <a:t>L</a:t>
            </a:r>
            <a:r>
              <a:rPr kumimoji="1" lang="en-US" altLang="ja-JP" dirty="0" smtClean="0"/>
              <a:t> pixel.. Or X</a:t>
            </a:r>
            <a:r>
              <a:rPr kumimoji="1" lang="en-US" altLang="ja-JP" baseline="30000" dirty="0" smtClean="0"/>
              <a:t>L</a:t>
            </a:r>
            <a:endParaRPr kumimoji="1" lang="en-US" altLang="ja-JP" dirty="0" smtClean="0"/>
          </a:p>
          <a:p>
            <a:r>
              <a:rPr lang="en-US" altLang="ja-JP" dirty="0" smtClean="0"/>
              <a:t>[ 0 1 4 6 7 2 5 1 2 1 1 ] </a:t>
            </a:r>
          </a:p>
          <a:p>
            <a:r>
              <a:rPr kumimoji="1" lang="en-US" altLang="ja-JP" dirty="0" smtClean="0"/>
              <a:t>[ 0 6 5 1]</a:t>
            </a:r>
          </a:p>
          <a:p>
            <a:r>
              <a:rPr lang="en-US" altLang="ja-JP" dirty="0" smtClean="0"/>
              <a:t>[ 0 1 ]</a:t>
            </a:r>
          </a:p>
          <a:p>
            <a:pPr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No extra memory required. Very fast</a:t>
            </a:r>
          </a:p>
          <a:p>
            <a:r>
              <a:rPr lang="en-US" altLang="ja-JP" dirty="0" smtClean="0"/>
              <a:t>Can easily lose features</a:t>
            </a:r>
          </a:p>
          <a:p>
            <a:pPr lvl="1"/>
            <a:r>
              <a:rPr kumimoji="1" lang="en-US" altLang="ja-JP" dirty="0" smtClean="0"/>
              <a:t>(nearest </a:t>
            </a:r>
            <a:r>
              <a:rPr kumimoji="1" lang="en-US" altLang="ja-JP" dirty="0" err="1" smtClean="0"/>
              <a:t>neighbour</a:t>
            </a:r>
            <a:r>
              <a:rPr kumimoji="1" lang="en-US" altLang="ja-JP" dirty="0" smtClean="0"/>
              <a:t> problems)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implementation</a:t>
            </a:r>
            <a:br>
              <a:rPr kumimoji="1" lang="en-US" altLang="ja-JP" dirty="0" smtClean="0"/>
            </a:br>
            <a:r>
              <a:rPr lang="en-US" altLang="ja-JP" dirty="0" smtClean="0"/>
              <a:t>how to make pyramid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Generate pixel by smoothing (</a:t>
            </a:r>
            <a:r>
              <a:rPr kumimoji="1" lang="en-US" altLang="ja-JP" dirty="0" err="1" smtClean="0"/>
              <a:t>gaussian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[ 0 1 4 6 7 2 5 1 2 1 1 ] </a:t>
            </a:r>
          </a:p>
          <a:p>
            <a:r>
              <a:rPr kumimoji="1" lang="en-US" altLang="ja-JP" dirty="0" smtClean="0"/>
              <a:t>[ 0 4 7 5 2 1 ]</a:t>
            </a:r>
          </a:p>
          <a:p>
            <a:r>
              <a:rPr lang="en-US" altLang="ja-JP" dirty="0" smtClean="0"/>
              <a:t>[ 0 7 2 ]</a:t>
            </a:r>
          </a:p>
          <a:p>
            <a:r>
              <a:rPr kumimoji="1" lang="en-US" altLang="ja-JP" dirty="0" smtClean="0"/>
              <a:t>[ 0 2]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右中かっこ 3"/>
          <p:cNvSpPr/>
          <p:nvPr/>
        </p:nvSpPr>
        <p:spPr>
          <a:xfrm rot="5400000">
            <a:off x="1321570" y="2464587"/>
            <a:ext cx="357190" cy="714381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 look at complexity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kumimoji="1" lang="en-US" altLang="ja-JP" sz="2400" dirty="0" smtClean="0"/>
              <a:t>Ex 1</a:t>
            </a:r>
          </a:p>
          <a:p>
            <a:pPr lvl="1"/>
            <a:r>
              <a:rPr kumimoji="1" lang="en-US" altLang="ja-JP" sz="2000" dirty="0" smtClean="0"/>
              <a:t>1024x768 image = 786432 pixels    80x80 template   =  6400 pixels</a:t>
            </a:r>
          </a:p>
          <a:p>
            <a:pPr lvl="2"/>
            <a:r>
              <a:rPr lang="en-US" altLang="ja-JP" sz="1800" dirty="0" smtClean="0"/>
              <a:t>=  &gt;5 billion pixel comparisons</a:t>
            </a:r>
          </a:p>
          <a:p>
            <a:r>
              <a:rPr kumimoji="1" lang="en-US" altLang="ja-JP" sz="2400" dirty="0" smtClean="0"/>
              <a:t>Ex 2</a:t>
            </a:r>
          </a:p>
          <a:p>
            <a:pPr lvl="1"/>
            <a:r>
              <a:rPr lang="en-US" altLang="ja-JP" sz="2000" dirty="0" smtClean="0"/>
              <a:t>512x384 image = 196608 pixels    40x40 template = 1600 pixels</a:t>
            </a:r>
          </a:p>
          <a:p>
            <a:pPr lvl="2"/>
            <a:r>
              <a:rPr lang="en-US" altLang="ja-JP" sz="1800" dirty="0" smtClean="0"/>
              <a:t>= 314 million pixel comparisons</a:t>
            </a:r>
            <a:r>
              <a:rPr kumimoji="1" lang="en-US" altLang="ja-JP" sz="2400" dirty="0" smtClean="0"/>
              <a:t> </a:t>
            </a:r>
          </a:p>
          <a:p>
            <a:r>
              <a:rPr lang="en-US" altLang="ja-JP" sz="2400" dirty="0" smtClean="0"/>
              <a:t>256x192 image with 20x20 template = 19 million comparisons</a:t>
            </a:r>
          </a:p>
          <a:p>
            <a:r>
              <a:rPr kumimoji="1" lang="en-US" altLang="ja-JP" sz="2400" dirty="0" smtClean="0"/>
              <a:t>128x96 with 10x10 = 1.2 million</a:t>
            </a:r>
          </a:p>
          <a:p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Each step has a factor of 16x speedup. Level1-4 = 4096X speedup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image pyramid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960892" y="-539430"/>
            <a:ext cx="5040000" cy="5040000"/>
            <a:chOff x="389256" y="1714488"/>
            <a:chExt cx="5040000" cy="5040000"/>
          </a:xfrm>
        </p:grpSpPr>
        <p:sp>
          <p:nvSpPr>
            <p:cNvPr id="7" name="正方形/長方形 6"/>
            <p:cNvSpPr/>
            <p:nvPr/>
          </p:nvSpPr>
          <p:spPr>
            <a:xfrm>
              <a:off x="389256" y="1714488"/>
              <a:ext cx="5040000" cy="50400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18206440" lon="3962473" rev="17515701"/>
              </a:camera>
              <a:lightRig rig="threePt" dir="t"/>
            </a:scene3d>
            <a:sp3d>
              <a:bevelB w="59055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655470" y="2552074"/>
              <a:ext cx="2520000" cy="25200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18206440" lon="3962473" rev="17515701"/>
              </a:camera>
              <a:lightRig rig="threePt" dir="t"/>
            </a:scene3d>
            <a:sp3d>
              <a:bevelB w="59055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2226974" y="2980702"/>
              <a:ext cx="1285884" cy="1285884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18206440" lon="3962473" rev="17515701"/>
              </a:camera>
              <a:lightRig rig="threePt" dir="t"/>
            </a:scene3d>
            <a:sp3d>
              <a:bevelB w="59055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584164" y="3195016"/>
              <a:ext cx="630000" cy="6300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18206440" lon="3962473" rev="17515701"/>
              </a:camera>
              <a:lightRig rig="threePt" dir="t"/>
            </a:scene3d>
            <a:sp3d>
              <a:bevelB w="59055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794300" y="3190838"/>
              <a:ext cx="309600" cy="3096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isometricOffAxis2Top">
                <a:rot lat="18206440" lon="3962473" rev="17515701"/>
              </a:camera>
              <a:lightRig rig="threePt" dir="t"/>
            </a:scene3d>
            <a:sp3d>
              <a:bevelB w="59055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43362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3071810"/>
            <a:ext cx="4320000" cy="3240220"/>
          </a:xfrm>
          <a:prstGeom prst="rect">
            <a:avLst/>
          </a:prstGeom>
          <a:noFill/>
        </p:spPr>
      </p:pic>
      <p:pic>
        <p:nvPicPr>
          <p:cNvPr id="12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071810"/>
            <a:ext cx="2160000" cy="1620110"/>
          </a:xfrm>
          <a:prstGeom prst="rect">
            <a:avLst/>
          </a:prstGeom>
          <a:noFill/>
        </p:spPr>
      </p:pic>
      <p:pic>
        <p:nvPicPr>
          <p:cNvPr id="13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3240" y="3071810"/>
            <a:ext cx="1080000" cy="810055"/>
          </a:xfrm>
          <a:prstGeom prst="rect">
            <a:avLst/>
          </a:prstGeom>
          <a:noFill/>
        </p:spPr>
      </p:pic>
      <p:pic>
        <p:nvPicPr>
          <p:cNvPr id="1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9652" y="3071810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528" y="3071810"/>
            <a:ext cx="270000" cy="202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Many, many ways…</a:t>
            </a:r>
          </a:p>
          <a:p>
            <a:r>
              <a:rPr lang="en-US" altLang="ja-JP" dirty="0" smtClean="0"/>
              <a:t>size invariant-</a:t>
            </a:r>
          </a:p>
          <a:p>
            <a:pPr lvl="1"/>
            <a:r>
              <a:rPr kumimoji="1" lang="en-US" altLang="ja-JP" dirty="0" smtClean="0"/>
              <a:t>same size template over image </a:t>
            </a:r>
            <a:r>
              <a:rPr kumimoji="1" lang="en-US" altLang="ja-JP" dirty="0" smtClean="0"/>
              <a:t>pyramid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1462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71462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42913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4429132"/>
            <a:ext cx="540000" cy="405028"/>
          </a:xfrm>
          <a:prstGeom prst="rect">
            <a:avLst/>
          </a:prstGeom>
          <a:noFill/>
        </p:spPr>
      </p:pic>
      <p:pic>
        <p:nvPicPr>
          <p:cNvPr id="8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86" y="4929198"/>
            <a:ext cx="270000" cy="202514"/>
          </a:xfrm>
          <a:prstGeom prst="rect">
            <a:avLst/>
          </a:prstGeom>
          <a:noFill/>
        </p:spPr>
      </p:pic>
      <p:pic>
        <p:nvPicPr>
          <p:cNvPr id="14438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4500570"/>
            <a:ext cx="159584" cy="7143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>
            <a:stCxn id="144386" idx="1"/>
          </p:cNvCxnSpPr>
          <p:nvPr/>
        </p:nvCxnSpPr>
        <p:spPr>
          <a:xfrm rot="10800000">
            <a:off x="785786" y="4000505"/>
            <a:ext cx="357190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144386" idx="3"/>
          </p:cNvCxnSpPr>
          <p:nvPr/>
        </p:nvCxnSpPr>
        <p:spPr>
          <a:xfrm flipV="1">
            <a:off x="1302560" y="4000505"/>
            <a:ext cx="340483" cy="535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214686"/>
            <a:ext cx="175542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Many, many ways…</a:t>
            </a:r>
          </a:p>
          <a:p>
            <a:r>
              <a:rPr lang="en-US" altLang="ja-JP" dirty="0" smtClean="0"/>
              <a:t>size invariant-</a:t>
            </a:r>
          </a:p>
          <a:p>
            <a:pPr lvl="1"/>
            <a:r>
              <a:rPr kumimoji="1" lang="en-US" altLang="ja-JP" dirty="0" smtClean="0"/>
              <a:t>same size template over image </a:t>
            </a:r>
            <a:r>
              <a:rPr kumimoji="1" lang="en-US" altLang="ja-JP" dirty="0" smtClean="0"/>
              <a:t>pyramid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sz="2400" dirty="0" smtClean="0"/>
              <a:t>Is this better/worse than resizing template?</a:t>
            </a:r>
            <a:endParaRPr kumimoji="1" lang="ja-JP" altLang="en-US" sz="28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1462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71462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42913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4429132"/>
            <a:ext cx="540000" cy="405028"/>
          </a:xfrm>
          <a:prstGeom prst="rect">
            <a:avLst/>
          </a:prstGeom>
          <a:noFill/>
        </p:spPr>
      </p:pic>
      <p:pic>
        <p:nvPicPr>
          <p:cNvPr id="8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86" y="4929198"/>
            <a:ext cx="270000" cy="202514"/>
          </a:xfrm>
          <a:prstGeom prst="rect">
            <a:avLst/>
          </a:prstGeom>
          <a:noFill/>
        </p:spPr>
      </p:pic>
      <p:pic>
        <p:nvPicPr>
          <p:cNvPr id="14438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4500570"/>
            <a:ext cx="159584" cy="7143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>
            <a:stCxn id="144386" idx="1"/>
          </p:cNvCxnSpPr>
          <p:nvPr/>
        </p:nvCxnSpPr>
        <p:spPr>
          <a:xfrm rot="10800000">
            <a:off x="785786" y="4000505"/>
            <a:ext cx="357190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144386" idx="3"/>
          </p:cNvCxnSpPr>
          <p:nvPr/>
        </p:nvCxnSpPr>
        <p:spPr>
          <a:xfrm flipV="1">
            <a:off x="1302560" y="4000505"/>
            <a:ext cx="340483" cy="535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214686"/>
            <a:ext cx="175542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Many, many ways…</a:t>
            </a:r>
          </a:p>
          <a:p>
            <a:r>
              <a:rPr lang="en-US" altLang="ja-JP" dirty="0" smtClean="0"/>
              <a:t>size invariant-</a:t>
            </a:r>
          </a:p>
          <a:p>
            <a:pPr lvl="1"/>
            <a:r>
              <a:rPr kumimoji="1" lang="en-US" altLang="ja-JP" dirty="0" smtClean="0"/>
              <a:t>same size template over image </a:t>
            </a:r>
            <a:r>
              <a:rPr kumimoji="1" lang="en-US" altLang="ja-JP" dirty="0" smtClean="0"/>
              <a:t>pyramid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sz="2400" dirty="0" smtClean="0"/>
              <a:t>Is this better/worse than resizing template? </a:t>
            </a:r>
            <a:r>
              <a:rPr lang="en-US" altLang="ja-JP" sz="2800" dirty="0" smtClean="0"/>
              <a:t>Better!</a:t>
            </a:r>
            <a:endParaRPr kumimoji="1" lang="ja-JP" altLang="en-US" sz="28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71462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71462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42913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4429132"/>
            <a:ext cx="540000" cy="405028"/>
          </a:xfrm>
          <a:prstGeom prst="rect">
            <a:avLst/>
          </a:prstGeom>
          <a:noFill/>
        </p:spPr>
      </p:pic>
      <p:pic>
        <p:nvPicPr>
          <p:cNvPr id="8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86" y="4929198"/>
            <a:ext cx="270000" cy="202514"/>
          </a:xfrm>
          <a:prstGeom prst="rect">
            <a:avLst/>
          </a:prstGeom>
          <a:noFill/>
        </p:spPr>
      </p:pic>
      <p:pic>
        <p:nvPicPr>
          <p:cNvPr id="14438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4500570"/>
            <a:ext cx="159584" cy="71438"/>
          </a:xfrm>
          <a:prstGeom prst="rect">
            <a:avLst/>
          </a:prstGeom>
          <a:noFill/>
        </p:spPr>
      </p:pic>
      <p:cxnSp>
        <p:nvCxnSpPr>
          <p:cNvPr id="11" name="直線矢印コネクタ 10"/>
          <p:cNvCxnSpPr>
            <a:stCxn id="144386" idx="1"/>
          </p:cNvCxnSpPr>
          <p:nvPr/>
        </p:nvCxnSpPr>
        <p:spPr>
          <a:xfrm rot="10800000">
            <a:off x="785786" y="4000505"/>
            <a:ext cx="357190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144386" idx="3"/>
          </p:cNvCxnSpPr>
          <p:nvPr/>
        </p:nvCxnSpPr>
        <p:spPr>
          <a:xfrm flipV="1">
            <a:off x="1302560" y="4000505"/>
            <a:ext cx="340483" cy="535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214686"/>
            <a:ext cx="175542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how can we use it?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prune searc</a:t>
            </a:r>
            <a:r>
              <a:rPr lang="en-US" altLang="ja-JP" dirty="0" smtClean="0"/>
              <a:t>h space</a:t>
            </a:r>
          </a:p>
          <a:p>
            <a:r>
              <a:rPr kumimoji="1" lang="en-US" altLang="ja-JP" sz="2800" dirty="0" smtClean="0"/>
              <a:t>1. scale template with image</a:t>
            </a:r>
            <a:endParaRPr kumimoji="1" lang="ja-JP" altLang="en-US" sz="2800" dirty="0"/>
          </a:p>
        </p:txBody>
      </p:sp>
      <p:pic>
        <p:nvPicPr>
          <p:cNvPr id="4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4000" y="3617780"/>
            <a:ext cx="4320000" cy="3240220"/>
          </a:xfrm>
          <a:prstGeom prst="rect">
            <a:avLst/>
          </a:prstGeom>
          <a:noFill/>
        </p:spPr>
      </p:pic>
      <p:pic>
        <p:nvPicPr>
          <p:cNvPr id="5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00240"/>
            <a:ext cx="2160000" cy="1620110"/>
          </a:xfrm>
          <a:prstGeom prst="rect">
            <a:avLst/>
          </a:prstGeom>
          <a:noFill/>
        </p:spPr>
      </p:pic>
      <p:pic>
        <p:nvPicPr>
          <p:cNvPr id="6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214422"/>
            <a:ext cx="1080000" cy="810055"/>
          </a:xfrm>
          <a:prstGeom prst="rect">
            <a:avLst/>
          </a:prstGeom>
          <a:noFill/>
        </p:spPr>
      </p:pic>
      <p:pic>
        <p:nvPicPr>
          <p:cNvPr id="7" name="Picture 2" descr="C:\Users\ジム\Pictures\camera\IMG_019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785794"/>
            <a:ext cx="540000" cy="405028"/>
          </a:xfrm>
          <a:prstGeom prst="rect">
            <a:avLst/>
          </a:prstGeom>
          <a:noFill/>
        </p:spPr>
      </p:pic>
      <p:pic>
        <p:nvPicPr>
          <p:cNvPr id="15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4357694"/>
            <a:ext cx="428628" cy="191876"/>
          </a:xfrm>
          <a:prstGeom prst="rect">
            <a:avLst/>
          </a:prstGeom>
          <a:noFill/>
        </p:spPr>
      </p:pic>
      <p:pic>
        <p:nvPicPr>
          <p:cNvPr id="13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3231" y="4046180"/>
            <a:ext cx="217133" cy="97200"/>
          </a:xfrm>
          <a:prstGeom prst="rect">
            <a:avLst/>
          </a:prstGeom>
          <a:noFill/>
        </p:spPr>
      </p:pic>
      <p:pic>
        <p:nvPicPr>
          <p:cNvPr id="14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786190"/>
            <a:ext cx="112587" cy="50400"/>
          </a:xfrm>
          <a:prstGeom prst="rect">
            <a:avLst/>
          </a:prstGeom>
          <a:noFill/>
        </p:spPr>
      </p:pic>
      <p:pic>
        <p:nvPicPr>
          <p:cNvPr id="16" name="Picture 2" descr="C:\Users\ジム\Desktop\TA\lab-nob8\ey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3571876"/>
            <a:ext cx="56294" cy="2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8352</TotalTime>
  <Words>770</Words>
  <Application>Microsoft Office PowerPoint</Application>
  <PresentationFormat>画面に合わせる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Office テーマ</vt:lpstr>
      <vt:lpstr>Lab Nov 8th</vt:lpstr>
      <vt:lpstr>template matching</vt:lpstr>
      <vt:lpstr>a look at complexity</vt:lpstr>
      <vt:lpstr>image pyramid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how can we use it?</vt:lpstr>
      <vt:lpstr>implementation how to make pyramid</vt:lpstr>
      <vt:lpstr>implementation how to make pyramid</vt:lpstr>
      <vt:lpstr>implementation how to make pyramid</vt:lpstr>
      <vt:lpstr>implementation how to make pyramid</vt:lpstr>
      <vt:lpstr>スライド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71</cp:revision>
  <dcterms:created xsi:type="dcterms:W3CDTF">2007-09-25T02:39:21Z</dcterms:created>
  <dcterms:modified xsi:type="dcterms:W3CDTF">2007-11-07T23:57:16Z</dcterms:modified>
</cp:coreProperties>
</file>